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0" r:id="rId3"/>
    <p:sldId id="261" r:id="rId4"/>
    <p:sldId id="262"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7" r:id="rId18"/>
    <p:sldId id="278" r:id="rId19"/>
    <p:sldId id="279" r:id="rId20"/>
    <p:sldId id="280" r:id="rId21"/>
    <p:sldId id="281" r:id="rId22"/>
    <p:sldId id="276" r:id="rId23"/>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7" d="100"/>
          <a:sy n="67" d="100"/>
        </p:scale>
        <p:origin x="1886" y="49"/>
      </p:cViewPr>
      <p:guideLst>
        <p:guide orient="horz" pos="3168"/>
        <p:guide pos="24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smtClean="0"/>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A67F9F6-6F44-4227-B7E2-2873D176BA62}" type="datetimeFigureOut">
              <a:rPr lang="en-US" smtClean="0"/>
              <a:t>2/14/2021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DC948D-5AE6-493B-898E-BBA321AD71ED}" type="slidenum">
              <a:rPr lang="en-US" smtClean="0"/>
              <a:t>‹#›</a:t>
            </a:fld>
            <a:endParaRPr lang="en-US"/>
          </a:p>
        </p:txBody>
      </p:sp>
    </p:spTree>
    <p:extLst>
      <p:ext uri="{BB962C8B-B14F-4D97-AF65-F5344CB8AC3E}">
        <p14:creationId xmlns:p14="http://schemas.microsoft.com/office/powerpoint/2010/main" val="539124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67F9F6-6F44-4227-B7E2-2873D176BA62}" type="datetimeFigureOut">
              <a:rPr lang="en-US" smtClean="0"/>
              <a:t>2/14/2021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DC948D-5AE6-493B-898E-BBA321AD71ED}" type="slidenum">
              <a:rPr lang="en-US" smtClean="0"/>
              <a:t>‹#›</a:t>
            </a:fld>
            <a:endParaRPr lang="en-US"/>
          </a:p>
        </p:txBody>
      </p:sp>
    </p:spTree>
    <p:extLst>
      <p:ext uri="{BB962C8B-B14F-4D97-AF65-F5344CB8AC3E}">
        <p14:creationId xmlns:p14="http://schemas.microsoft.com/office/powerpoint/2010/main" val="995651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smtClean="0"/>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A67F9F6-6F44-4227-B7E2-2873D176BA62}" type="datetimeFigureOut">
              <a:rPr lang="en-US" smtClean="0"/>
              <a:t>2/14/2021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DC948D-5AE6-493B-898E-BBA321AD71ED}" type="slidenum">
              <a:rPr lang="en-US" smtClean="0"/>
              <a:t>‹#›</a:t>
            </a:fld>
            <a:endParaRPr lang="en-US"/>
          </a:p>
        </p:txBody>
      </p:sp>
    </p:spTree>
    <p:extLst>
      <p:ext uri="{BB962C8B-B14F-4D97-AF65-F5344CB8AC3E}">
        <p14:creationId xmlns:p14="http://schemas.microsoft.com/office/powerpoint/2010/main" val="3957682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A67F9F6-6F44-4227-B7E2-2873D176BA62}" type="datetimeFigureOut">
              <a:rPr lang="en-US" smtClean="0"/>
              <a:t>2/14/2021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DC948D-5AE6-493B-898E-BBA321AD71ED}" type="slidenum">
              <a:rPr lang="en-US" smtClean="0"/>
              <a:t>‹#›</a:t>
            </a:fld>
            <a:endParaRPr lang="en-US"/>
          </a:p>
        </p:txBody>
      </p:sp>
    </p:spTree>
    <p:extLst>
      <p:ext uri="{BB962C8B-B14F-4D97-AF65-F5344CB8AC3E}">
        <p14:creationId xmlns:p14="http://schemas.microsoft.com/office/powerpoint/2010/main" val="3486897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A67F9F6-6F44-4227-B7E2-2873D176BA62}" type="datetimeFigureOut">
              <a:rPr lang="en-US" smtClean="0"/>
              <a:t>2/14/2021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DC948D-5AE6-493B-898E-BBA321AD71ED}" type="slidenum">
              <a:rPr lang="en-US" smtClean="0"/>
              <a:t>‹#›</a:t>
            </a:fld>
            <a:endParaRPr lang="en-US"/>
          </a:p>
        </p:txBody>
      </p:sp>
    </p:spTree>
    <p:extLst>
      <p:ext uri="{BB962C8B-B14F-4D97-AF65-F5344CB8AC3E}">
        <p14:creationId xmlns:p14="http://schemas.microsoft.com/office/powerpoint/2010/main" val="337397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A67F9F6-6F44-4227-B7E2-2873D176BA62}" type="datetimeFigureOut">
              <a:rPr lang="en-US" smtClean="0"/>
              <a:t>2/14/2021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DC948D-5AE6-493B-898E-BBA321AD71ED}" type="slidenum">
              <a:rPr lang="en-US" smtClean="0"/>
              <a:t>‹#›</a:t>
            </a:fld>
            <a:endParaRPr lang="en-US"/>
          </a:p>
        </p:txBody>
      </p:sp>
    </p:spTree>
    <p:extLst>
      <p:ext uri="{BB962C8B-B14F-4D97-AF65-F5344CB8AC3E}">
        <p14:creationId xmlns:p14="http://schemas.microsoft.com/office/powerpoint/2010/main" val="429034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7F9F6-6F44-4227-B7E2-2873D176BA62}" type="datetimeFigureOut">
              <a:rPr lang="en-US" smtClean="0"/>
              <a:t>2/14/2021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DC948D-5AE6-493B-898E-BBA321AD71ED}" type="slidenum">
              <a:rPr lang="en-US" smtClean="0"/>
              <a:t>‹#›</a:t>
            </a:fld>
            <a:endParaRPr lang="en-US"/>
          </a:p>
        </p:txBody>
      </p:sp>
    </p:spTree>
    <p:extLst>
      <p:ext uri="{BB962C8B-B14F-4D97-AF65-F5344CB8AC3E}">
        <p14:creationId xmlns:p14="http://schemas.microsoft.com/office/powerpoint/2010/main" val="342601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Edit Master text styles</a:t>
            </a:r>
          </a:p>
        </p:txBody>
      </p:sp>
      <p:sp>
        <p:nvSpPr>
          <p:cNvPr id="5" name="Date Placeholder 4"/>
          <p:cNvSpPr>
            <a:spLocks noGrp="1"/>
          </p:cNvSpPr>
          <p:nvPr>
            <p:ph type="dt" sz="half" idx="10"/>
          </p:nvPr>
        </p:nvSpPr>
        <p:spPr/>
        <p:txBody>
          <a:bodyPr/>
          <a:lstStyle/>
          <a:p>
            <a:fld id="{0A67F9F6-6F44-4227-B7E2-2873D176BA62}" type="datetimeFigureOut">
              <a:rPr lang="en-US" smtClean="0"/>
              <a:t>2/14/2021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DC948D-5AE6-493B-898E-BBA321AD71ED}" type="slidenum">
              <a:rPr lang="en-US" smtClean="0"/>
              <a:t>‹#›</a:t>
            </a:fld>
            <a:endParaRPr lang="en-US"/>
          </a:p>
        </p:txBody>
      </p:sp>
    </p:spTree>
    <p:extLst>
      <p:ext uri="{BB962C8B-B14F-4D97-AF65-F5344CB8AC3E}">
        <p14:creationId xmlns:p14="http://schemas.microsoft.com/office/powerpoint/2010/main" val="2076851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smtClean="0"/>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Edit Master text styles</a:t>
            </a:r>
          </a:p>
        </p:txBody>
      </p:sp>
      <p:sp>
        <p:nvSpPr>
          <p:cNvPr id="5" name="Date Placeholder 4"/>
          <p:cNvSpPr>
            <a:spLocks noGrp="1"/>
          </p:cNvSpPr>
          <p:nvPr>
            <p:ph type="dt" sz="half" idx="10"/>
          </p:nvPr>
        </p:nvSpPr>
        <p:spPr/>
        <p:txBody>
          <a:bodyPr/>
          <a:lstStyle/>
          <a:p>
            <a:fld id="{0A67F9F6-6F44-4227-B7E2-2873D176BA62}" type="datetimeFigureOut">
              <a:rPr lang="en-US" smtClean="0"/>
              <a:t>2/14/2021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DC948D-5AE6-493B-898E-BBA321AD71ED}" type="slidenum">
              <a:rPr lang="en-US" smtClean="0"/>
              <a:t>‹#›</a:t>
            </a:fld>
            <a:endParaRPr lang="en-US"/>
          </a:p>
        </p:txBody>
      </p:sp>
    </p:spTree>
    <p:extLst>
      <p:ext uri="{BB962C8B-B14F-4D97-AF65-F5344CB8AC3E}">
        <p14:creationId xmlns:p14="http://schemas.microsoft.com/office/powerpoint/2010/main" val="1929419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67F9F6-6F44-4227-B7E2-2873D176BA62}" type="datetimeFigureOut">
              <a:rPr lang="en-US" smtClean="0"/>
              <a:t>2/14/2021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DC948D-5AE6-493B-898E-BBA321AD71ED}" type="slidenum">
              <a:rPr lang="en-US" smtClean="0"/>
              <a:t>‹#›</a:t>
            </a:fld>
            <a:endParaRPr lang="en-US"/>
          </a:p>
        </p:txBody>
      </p:sp>
    </p:spTree>
    <p:extLst>
      <p:ext uri="{BB962C8B-B14F-4D97-AF65-F5344CB8AC3E}">
        <p14:creationId xmlns:p14="http://schemas.microsoft.com/office/powerpoint/2010/main" val="551445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67F9F6-6F44-4227-B7E2-2873D176BA62}" type="datetimeFigureOut">
              <a:rPr lang="en-US" smtClean="0"/>
              <a:t>2/14/2021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DC948D-5AE6-493B-898E-BBA321AD71ED}" type="slidenum">
              <a:rPr lang="en-US" smtClean="0"/>
              <a:t>‹#›</a:t>
            </a:fld>
            <a:endParaRPr lang="en-US"/>
          </a:p>
        </p:txBody>
      </p:sp>
    </p:spTree>
    <p:extLst>
      <p:ext uri="{BB962C8B-B14F-4D97-AF65-F5344CB8AC3E}">
        <p14:creationId xmlns:p14="http://schemas.microsoft.com/office/powerpoint/2010/main" val="1073582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0A67F9F6-6F44-4227-B7E2-2873D176BA62}" type="datetimeFigureOut">
              <a:rPr lang="en-US" smtClean="0"/>
              <a:t>2/14/2021</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82DC948D-5AE6-493B-898E-BBA321AD71ED}" type="slidenum">
              <a:rPr lang="en-US" smtClean="0"/>
              <a:t>‹#›</a:t>
            </a:fld>
            <a:endParaRPr lang="en-US"/>
          </a:p>
        </p:txBody>
      </p:sp>
    </p:spTree>
    <p:extLst>
      <p:ext uri="{BB962C8B-B14F-4D97-AF65-F5344CB8AC3E}">
        <p14:creationId xmlns:p14="http://schemas.microsoft.com/office/powerpoint/2010/main" val="23280713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Security-Onion-Solutions/securityonion/blob/master/VERIFY_ISO.md"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103" r="99974">
                        <a14:foregroundMark x1="7147" y1="36727" x2="91491" y2="82783"/>
                        <a14:foregroundMark x1="21105" y1="53358" x2="33882" y2="61834"/>
                        <a14:foregroundMark x1="95476" y1="77825" x2="91491" y2="91365"/>
                        <a14:foregroundMark x1="2494" y1="42484" x2="1183" y2="33902"/>
                        <a14:foregroundMark x1="33985" y1="61834" x2="92159" y2="96482"/>
                        <a14:backgroundMark x1="42776" y1="1439" x2="47841" y2="2825"/>
                        <a14:backgroundMark x1="31208" y1="2239" x2="32776" y2="1013"/>
                        <a14:backgroundMark x1="6710" y1="48721" x2="85270" y2="95256"/>
                        <a14:backgroundMark x1="4036" y1="44989" x2="90129" y2="97495"/>
                        <a14:backgroundMark x1="43548" y1="2239" x2="39126" y2="640"/>
                        <a14:backgroundMark x1="33265" y1="1226" x2="34190" y2="426"/>
                        <a14:backgroundMark x1="38697" y1="907" x2="37336" y2="302"/>
                      </a14:backgroundRemoval>
                    </a14:imgEffect>
                  </a14:imgLayer>
                </a14:imgProps>
              </a:ext>
              <a:ext uri="{28A0092B-C50C-407E-A947-70E740481C1C}">
                <a14:useLocalDpi xmlns:a14="http://schemas.microsoft.com/office/drawing/2010/main" val="0"/>
              </a:ext>
            </a:extLst>
          </a:blip>
          <a:srcRect/>
          <a:stretch/>
        </p:blipFill>
        <p:spPr>
          <a:xfrm>
            <a:off x="1095375" y="4343388"/>
            <a:ext cx="5557509" cy="2679711"/>
          </a:xfrm>
          <a:prstGeom prst="rect">
            <a:avLst/>
          </a:prstGeom>
        </p:spPr>
      </p:pic>
      <p:sp>
        <p:nvSpPr>
          <p:cNvPr id="5" name="TextBox 4"/>
          <p:cNvSpPr txBox="1"/>
          <p:nvPr/>
        </p:nvSpPr>
        <p:spPr>
          <a:xfrm>
            <a:off x="1057275" y="3152974"/>
            <a:ext cx="5657850" cy="830997"/>
          </a:xfrm>
          <a:prstGeom prst="rect">
            <a:avLst/>
          </a:prstGeom>
          <a:noFill/>
        </p:spPr>
        <p:txBody>
          <a:bodyPr wrap="square" rtlCol="0">
            <a:spAutoFit/>
          </a:bodyPr>
          <a:lstStyle/>
          <a:p>
            <a:pPr algn="ctr"/>
            <a:r>
              <a:rPr lang="en-US" sz="2400" dirty="0" smtClean="0"/>
              <a:t>Using the </a:t>
            </a:r>
            <a:r>
              <a:rPr lang="en-US" sz="2400" dirty="0" err="1" smtClean="0"/>
              <a:t>MaxVision</a:t>
            </a:r>
            <a:r>
              <a:rPr lang="en-US" sz="2400" dirty="0" smtClean="0"/>
              <a:t> </a:t>
            </a:r>
            <a:r>
              <a:rPr lang="en-US" sz="2400" dirty="0" err="1" smtClean="0"/>
              <a:t>MiniRax</a:t>
            </a:r>
            <a:r>
              <a:rPr lang="en-US" sz="2400" dirty="0" smtClean="0"/>
              <a:t> as a </a:t>
            </a:r>
            <a:r>
              <a:rPr lang="en-US" sz="2400" dirty="0" err="1" smtClean="0"/>
              <a:t>SecurityOnion</a:t>
            </a:r>
            <a:r>
              <a:rPr lang="en-US" sz="2400" dirty="0" smtClean="0"/>
              <a:t> 2.3 Standalone Sensor</a:t>
            </a:r>
            <a:endParaRPr lang="en-US" sz="2400" dirty="0"/>
          </a:p>
        </p:txBody>
      </p:sp>
    </p:spTree>
    <p:extLst>
      <p:ext uri="{BB962C8B-B14F-4D97-AF65-F5344CB8AC3E}">
        <p14:creationId xmlns:p14="http://schemas.microsoft.com/office/powerpoint/2010/main" val="2927987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508000" y="3372789"/>
            <a:ext cx="6806167" cy="4009112"/>
          </a:xfrm>
          <a:prstGeom prst="rect">
            <a:avLst/>
          </a:prstGeom>
        </p:spPr>
      </p:pic>
      <p:sp>
        <p:nvSpPr>
          <p:cNvPr id="3" name="Content Placeholder 2"/>
          <p:cNvSpPr>
            <a:spLocks noGrp="1"/>
          </p:cNvSpPr>
          <p:nvPr>
            <p:ph idx="1"/>
          </p:nvPr>
        </p:nvSpPr>
        <p:spPr>
          <a:xfrm>
            <a:off x="508000" y="507999"/>
            <a:ext cx="6794500" cy="2930659"/>
          </a:xfrm>
        </p:spPr>
        <p:txBody>
          <a:bodyPr>
            <a:normAutofit/>
          </a:bodyPr>
          <a:lstStyle/>
          <a:p>
            <a:r>
              <a:rPr lang="en-US" sz="1400" dirty="0" smtClean="0"/>
              <a:t>Download the latest version of the </a:t>
            </a:r>
            <a:r>
              <a:rPr lang="en-US" sz="1400" dirty="0" err="1" smtClean="0"/>
              <a:t>SecurityOnion</a:t>
            </a:r>
            <a:r>
              <a:rPr lang="en-US" sz="1400" dirty="0" smtClean="0"/>
              <a:t> ISO from </a:t>
            </a:r>
            <a:r>
              <a:rPr lang="en-US" sz="1400" dirty="0" smtClean="0">
                <a:hlinkClick r:id="rId3"/>
              </a:rPr>
              <a:t>https://github.com/Security-Onion-Solutions/securityonion/blob/master/VERIFY_ISO.md</a:t>
            </a:r>
            <a:r>
              <a:rPr lang="en-US" sz="1400" dirty="0" smtClean="0"/>
              <a:t> to the computer where you will be deploying the operating system (OS) from</a:t>
            </a:r>
          </a:p>
          <a:p>
            <a:r>
              <a:rPr lang="en-US" sz="1400" dirty="0" smtClean="0"/>
              <a:t>Connect </a:t>
            </a:r>
            <a:r>
              <a:rPr lang="en-US" sz="1400" dirty="0"/>
              <a:t>the Intelligent Platform Management </a:t>
            </a:r>
            <a:r>
              <a:rPr lang="en-US" sz="1400" dirty="0" smtClean="0"/>
              <a:t>Interface (IPMI) and the interface you will use as the OS management to the switch you will be plugging into. (See figure below)</a:t>
            </a:r>
          </a:p>
          <a:p>
            <a:r>
              <a:rPr lang="en-US" sz="1400" dirty="0" smtClean="0"/>
              <a:t>Connect the sniffing interface to the Switch Port Analyzer (SPAN) port on the switch. If you are using a tap, connect the sniffing interface to the tool port on the tap. If you use a tap the eno2 connection shown below would not apply.</a:t>
            </a:r>
          </a:p>
          <a:p>
            <a:pPr marL="0" indent="0">
              <a:buNone/>
            </a:pPr>
            <a:r>
              <a:rPr lang="en-US" sz="1400" dirty="0" smtClean="0"/>
              <a:t>Example: We will be connecting the sensor/server to a switch that has VLAN 10 (users), 20 (voice), and 30 (servers). In this example, we will be placing the management interfaces (IPMI and OS) on the server VLAN.  We will assume that the server VLAN is on the 137.233.34.0/27 network. We will always require 2 IP addresses when dealing with any physical sensors; 1 for the IPMI and 1 for the OS.</a:t>
            </a:r>
            <a:endParaRPr lang="en-US" sz="1400" dirty="0"/>
          </a:p>
          <a:p>
            <a:pPr marL="0" indent="0">
              <a:buNone/>
            </a:pPr>
            <a:endParaRPr lang="en-US" sz="1600" dirty="0" smtClean="0"/>
          </a:p>
          <a:p>
            <a:pPr marL="0" indent="0">
              <a:buNone/>
            </a:pPr>
            <a:endParaRPr lang="en-US" sz="1600" dirty="0"/>
          </a:p>
        </p:txBody>
      </p:sp>
      <p:sp>
        <p:nvSpPr>
          <p:cNvPr id="9" name="TextBox 8"/>
          <p:cNvSpPr txBox="1"/>
          <p:nvPr/>
        </p:nvSpPr>
        <p:spPr>
          <a:xfrm>
            <a:off x="3219449" y="4559667"/>
            <a:ext cx="4143375" cy="5170646"/>
          </a:xfrm>
          <a:prstGeom prst="rect">
            <a:avLst/>
          </a:prstGeom>
          <a:noFill/>
        </p:spPr>
        <p:txBody>
          <a:bodyPr wrap="square" rtlCol="0">
            <a:spAutoFit/>
          </a:bodyPr>
          <a:lstStyle/>
          <a:p>
            <a:r>
              <a:rPr lang="en-US" sz="1200" dirty="0" smtClean="0"/>
              <a:t>! Switch Configurations</a:t>
            </a:r>
          </a:p>
          <a:p>
            <a:r>
              <a:rPr lang="en-US" sz="1200" dirty="0"/>
              <a:t>!</a:t>
            </a:r>
            <a:endParaRPr lang="en-US" sz="1200" dirty="0" smtClean="0"/>
          </a:p>
          <a:p>
            <a:r>
              <a:rPr lang="en-US" sz="1200" dirty="0"/>
              <a:t>default interface range </a:t>
            </a:r>
            <a:r>
              <a:rPr lang="en-US" sz="1200" dirty="0" smtClean="0"/>
              <a:t>GigabitEthernet1/0/46-48</a:t>
            </a:r>
          </a:p>
          <a:p>
            <a:r>
              <a:rPr lang="en-US" sz="1200" dirty="0" smtClean="0"/>
              <a:t>!</a:t>
            </a:r>
          </a:p>
          <a:p>
            <a:r>
              <a:rPr lang="en-US" sz="1200" dirty="0" smtClean="0"/>
              <a:t>interface </a:t>
            </a:r>
            <a:r>
              <a:rPr lang="en-US" sz="1200" dirty="0"/>
              <a:t>GigabitEthernet1/0/46</a:t>
            </a:r>
          </a:p>
          <a:p>
            <a:r>
              <a:rPr lang="en-US" sz="1200" dirty="0"/>
              <a:t>   description ***DCO SENSOR IPMI***</a:t>
            </a:r>
          </a:p>
          <a:p>
            <a:r>
              <a:rPr lang="en-US" sz="1200" dirty="0"/>
              <a:t>   </a:t>
            </a:r>
            <a:r>
              <a:rPr lang="en-US" sz="1200" dirty="0" err="1"/>
              <a:t>switchport</a:t>
            </a:r>
            <a:r>
              <a:rPr lang="en-US" sz="1200" dirty="0"/>
              <a:t> mode access</a:t>
            </a:r>
          </a:p>
          <a:p>
            <a:r>
              <a:rPr lang="en-US" sz="1200" dirty="0"/>
              <a:t>   </a:t>
            </a:r>
            <a:r>
              <a:rPr lang="en-US" sz="1200" dirty="0" err="1"/>
              <a:t>switchport</a:t>
            </a:r>
            <a:r>
              <a:rPr lang="en-US" sz="1200" dirty="0"/>
              <a:t> access </a:t>
            </a:r>
            <a:r>
              <a:rPr lang="en-US" sz="1200" dirty="0" err="1"/>
              <a:t>vlan</a:t>
            </a:r>
            <a:r>
              <a:rPr lang="en-US" sz="1200" dirty="0"/>
              <a:t> 30</a:t>
            </a:r>
          </a:p>
          <a:p>
            <a:r>
              <a:rPr lang="en-US" sz="1200" dirty="0"/>
              <a:t>   </a:t>
            </a:r>
            <a:r>
              <a:rPr lang="en-US" sz="1200" dirty="0" err="1"/>
              <a:t>switchport</a:t>
            </a:r>
            <a:r>
              <a:rPr lang="en-US" sz="1200" dirty="0"/>
              <a:t> port-security mac-address sticky</a:t>
            </a:r>
          </a:p>
          <a:p>
            <a:r>
              <a:rPr lang="en-US" sz="1200" dirty="0"/>
              <a:t>   </a:t>
            </a:r>
            <a:r>
              <a:rPr lang="en-US" sz="1200" dirty="0" err="1"/>
              <a:t>switchport</a:t>
            </a:r>
            <a:r>
              <a:rPr lang="en-US" sz="1200" dirty="0"/>
              <a:t> port-security</a:t>
            </a:r>
          </a:p>
          <a:p>
            <a:r>
              <a:rPr lang="en-US" sz="1200" dirty="0"/>
              <a:t>   </a:t>
            </a:r>
            <a:r>
              <a:rPr lang="en-US" sz="1200" dirty="0" err="1"/>
              <a:t>spanningtree</a:t>
            </a:r>
            <a:r>
              <a:rPr lang="en-US" sz="1200" dirty="0"/>
              <a:t> port-fast</a:t>
            </a:r>
          </a:p>
          <a:p>
            <a:r>
              <a:rPr lang="en-US" sz="1200" dirty="0" smtClean="0"/>
              <a:t>!</a:t>
            </a:r>
          </a:p>
          <a:p>
            <a:r>
              <a:rPr lang="en-US" sz="1200" dirty="0" smtClean="0"/>
              <a:t>interface </a:t>
            </a:r>
            <a:r>
              <a:rPr lang="en-US" sz="1200" dirty="0"/>
              <a:t>GigabitEthernet1/0/47</a:t>
            </a:r>
          </a:p>
          <a:p>
            <a:r>
              <a:rPr lang="en-US" sz="1200" dirty="0"/>
              <a:t>   description ***DCO SENSOR SO MGMT***</a:t>
            </a:r>
          </a:p>
          <a:p>
            <a:r>
              <a:rPr lang="en-US" sz="1200" dirty="0"/>
              <a:t>   </a:t>
            </a:r>
            <a:r>
              <a:rPr lang="en-US" sz="1200" dirty="0" err="1"/>
              <a:t>switchport</a:t>
            </a:r>
            <a:r>
              <a:rPr lang="en-US" sz="1200" dirty="0"/>
              <a:t> mode access</a:t>
            </a:r>
          </a:p>
          <a:p>
            <a:r>
              <a:rPr lang="en-US" sz="1200" dirty="0"/>
              <a:t>   </a:t>
            </a:r>
            <a:r>
              <a:rPr lang="en-US" sz="1200" dirty="0" err="1"/>
              <a:t>switchport</a:t>
            </a:r>
            <a:r>
              <a:rPr lang="en-US" sz="1200" dirty="0"/>
              <a:t> access </a:t>
            </a:r>
            <a:r>
              <a:rPr lang="en-US" sz="1200" dirty="0" err="1"/>
              <a:t>vlan</a:t>
            </a:r>
            <a:r>
              <a:rPr lang="en-US" sz="1200" dirty="0"/>
              <a:t> 30</a:t>
            </a:r>
          </a:p>
          <a:p>
            <a:r>
              <a:rPr lang="en-US" sz="1200" dirty="0"/>
              <a:t>   </a:t>
            </a:r>
            <a:r>
              <a:rPr lang="en-US" sz="1200" dirty="0" err="1"/>
              <a:t>switchport</a:t>
            </a:r>
            <a:r>
              <a:rPr lang="en-US" sz="1200" dirty="0"/>
              <a:t> port-security mac-address sticky</a:t>
            </a:r>
          </a:p>
          <a:p>
            <a:r>
              <a:rPr lang="en-US" sz="1200" dirty="0"/>
              <a:t>   </a:t>
            </a:r>
            <a:r>
              <a:rPr lang="en-US" sz="1200" dirty="0" err="1"/>
              <a:t>switchport</a:t>
            </a:r>
            <a:r>
              <a:rPr lang="en-US" sz="1200" dirty="0"/>
              <a:t> port-security</a:t>
            </a:r>
          </a:p>
          <a:p>
            <a:r>
              <a:rPr lang="en-US" sz="1200" dirty="0"/>
              <a:t>   </a:t>
            </a:r>
            <a:r>
              <a:rPr lang="en-US" sz="1200" dirty="0" err="1"/>
              <a:t>spanningtree</a:t>
            </a:r>
            <a:r>
              <a:rPr lang="en-US" sz="1200" dirty="0"/>
              <a:t> </a:t>
            </a:r>
            <a:r>
              <a:rPr lang="en-US" sz="1200" dirty="0" smtClean="0"/>
              <a:t>port-fast</a:t>
            </a:r>
          </a:p>
          <a:p>
            <a:r>
              <a:rPr lang="en-US" sz="1200" dirty="0"/>
              <a:t>!</a:t>
            </a:r>
          </a:p>
          <a:p>
            <a:r>
              <a:rPr lang="en-US" sz="1200" dirty="0"/>
              <a:t>monitor session 1 source </a:t>
            </a:r>
            <a:r>
              <a:rPr lang="en-US" sz="1200" dirty="0" err="1"/>
              <a:t>vlan</a:t>
            </a:r>
            <a:r>
              <a:rPr lang="en-US" sz="1200" dirty="0"/>
              <a:t> </a:t>
            </a:r>
            <a:r>
              <a:rPr lang="en-US" sz="1200" dirty="0" smtClean="0"/>
              <a:t>10 </a:t>
            </a:r>
            <a:r>
              <a:rPr lang="en-US" sz="1200" dirty="0"/>
              <a:t>, </a:t>
            </a:r>
            <a:r>
              <a:rPr lang="en-US" sz="1200" dirty="0" smtClean="0"/>
              <a:t>20 ,30</a:t>
            </a:r>
            <a:endParaRPr lang="en-US" sz="1200" dirty="0"/>
          </a:p>
          <a:p>
            <a:r>
              <a:rPr lang="en-US" sz="1200" dirty="0"/>
              <a:t>monitor session 1 destination interface </a:t>
            </a:r>
            <a:r>
              <a:rPr lang="en-US" sz="1200" dirty="0" smtClean="0"/>
              <a:t>GigabitEthernet1/0/48</a:t>
            </a:r>
            <a:endParaRPr lang="en-US" sz="1200" dirty="0"/>
          </a:p>
          <a:p>
            <a:r>
              <a:rPr lang="en-US" sz="1200" dirty="0" smtClean="0"/>
              <a:t>!</a:t>
            </a:r>
          </a:p>
          <a:p>
            <a:r>
              <a:rPr lang="en-US" sz="1200" dirty="0" smtClean="0"/>
              <a:t>end</a:t>
            </a:r>
            <a:endParaRPr lang="en-US" sz="1200" dirty="0"/>
          </a:p>
          <a:p>
            <a:r>
              <a:rPr lang="en-US" sz="1200" dirty="0" err="1" smtClean="0"/>
              <a:t>wr</a:t>
            </a:r>
            <a:endParaRPr lang="en-US" sz="1200" dirty="0" smtClean="0"/>
          </a:p>
          <a:p>
            <a:endParaRPr lang="en-US" sz="1200" dirty="0"/>
          </a:p>
          <a:p>
            <a:r>
              <a:rPr lang="en-US" sz="1200" dirty="0" smtClean="0"/>
              <a:t>!</a:t>
            </a:r>
            <a:endParaRPr lang="en-US" dirty="0"/>
          </a:p>
        </p:txBody>
      </p:sp>
    </p:spTree>
    <p:extLst>
      <p:ext uri="{BB962C8B-B14F-4D97-AF65-F5344CB8AC3E}">
        <p14:creationId xmlns:p14="http://schemas.microsoft.com/office/powerpoint/2010/main" val="2085173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8673070"/>
          </a:xfrm>
        </p:spPr>
        <p:txBody>
          <a:bodyPr>
            <a:normAutofit/>
          </a:bodyPr>
          <a:lstStyle/>
          <a:p>
            <a:pPr marL="0" indent="0">
              <a:buNone/>
            </a:pPr>
            <a:r>
              <a:rPr lang="en-US" sz="1400" dirty="0" smtClean="0"/>
              <a:t>If you have not assigned the IPMI interface an IP address and don’t know the current IP, you will need to assign it through the BIOS using a monitor and keyboard</a:t>
            </a:r>
          </a:p>
          <a:p>
            <a:r>
              <a:rPr lang="en-US" sz="1400" dirty="0" smtClean="0"/>
              <a:t>During </a:t>
            </a:r>
            <a:r>
              <a:rPr lang="en-US" sz="1400" dirty="0" err="1" smtClean="0"/>
              <a:t>bootup</a:t>
            </a:r>
            <a:r>
              <a:rPr lang="en-US" sz="1400" dirty="0" smtClean="0"/>
              <a:t>, you will need to press the Delete key to get into the BIOS setup menu (you will need to enter the admin password to be able to access BIOS settings)</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Once you get into the BIOS, go to IPMI, select “BMC Network </a:t>
            </a:r>
            <a:r>
              <a:rPr lang="en-US" sz="1400" dirty="0" err="1" smtClean="0"/>
              <a:t>Configuation</a:t>
            </a:r>
            <a:r>
              <a:rPr lang="en-US" sz="1400" dirty="0" smtClean="0"/>
              <a:t>”, and press the Enter key</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4" name="Picture 3"/>
          <p:cNvPicPr>
            <a:picLocks noChangeAspect="1"/>
          </p:cNvPicPr>
          <p:nvPr/>
        </p:nvPicPr>
        <p:blipFill>
          <a:blip r:embed="rId2"/>
          <a:stretch>
            <a:fillRect/>
          </a:stretch>
        </p:blipFill>
        <p:spPr>
          <a:xfrm>
            <a:off x="1160419" y="1507633"/>
            <a:ext cx="5478506" cy="3521897"/>
          </a:xfrm>
          <a:prstGeom prst="rect">
            <a:avLst/>
          </a:prstGeom>
        </p:spPr>
      </p:pic>
      <p:sp>
        <p:nvSpPr>
          <p:cNvPr id="5" name="Oval 4"/>
          <p:cNvSpPr/>
          <p:nvPr/>
        </p:nvSpPr>
        <p:spPr>
          <a:xfrm>
            <a:off x="4327524" y="4029075"/>
            <a:ext cx="1577976" cy="200025"/>
          </a:xfrm>
          <a:prstGeom prst="ellipse">
            <a:avLst/>
          </a:prstGeom>
          <a:solidFill>
            <a:srgbClr val="FF0000">
              <a:alpha val="5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1638300" y="6078816"/>
            <a:ext cx="4497795" cy="3362045"/>
          </a:xfrm>
          <a:prstGeom prst="rect">
            <a:avLst/>
          </a:prstGeom>
        </p:spPr>
      </p:pic>
    </p:spTree>
    <p:extLst>
      <p:ext uri="{BB962C8B-B14F-4D97-AF65-F5344CB8AC3E}">
        <p14:creationId xmlns:p14="http://schemas.microsoft.com/office/powerpoint/2010/main" val="1107648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8673070"/>
          </a:xfrm>
        </p:spPr>
        <p:txBody>
          <a:bodyPr>
            <a:normAutofit/>
          </a:bodyPr>
          <a:lstStyle/>
          <a:p>
            <a:r>
              <a:rPr lang="en-US" sz="1400" dirty="0" smtClean="0"/>
              <a:t>In the IPMI configuration screen, change the “Update IPMI LAN Configuration” value to Yes</a:t>
            </a:r>
          </a:p>
          <a:p>
            <a:r>
              <a:rPr lang="en-US" sz="1400" dirty="0" smtClean="0"/>
              <a:t>Change the IP address values according to the network the sensor/server will be placed in. </a:t>
            </a:r>
          </a:p>
          <a:p>
            <a:pPr marL="0" indent="0">
              <a:buNone/>
            </a:pPr>
            <a:r>
              <a:rPr lang="en-US" sz="1400" dirty="0"/>
              <a:t>In this example, the sensor’s IPMI will have the 137.233.34.25 IP address and its gateway will be 137.233.34.30. </a:t>
            </a:r>
          </a:p>
          <a:p>
            <a:pPr marL="0" indent="0">
              <a:buNone/>
            </a:pPr>
            <a:r>
              <a:rPr lang="en-US" sz="1400" i="1" dirty="0"/>
              <a:t>Note: even though the sensor management interfaces will be placed on the server VLAN, we </a:t>
            </a:r>
            <a:r>
              <a:rPr lang="en-US" sz="1400" b="1" i="1" dirty="0"/>
              <a:t>DO NOT </a:t>
            </a:r>
            <a:r>
              <a:rPr lang="en-US" sz="1400" i="1" dirty="0"/>
              <a:t>need to specify a VLAN ID in the IPMI configuration screen. The only time you would specify a VLAN ID is if the switch port connected to the IPMI interface was configured as a trunk (802.1q). </a:t>
            </a:r>
            <a:endParaRPr lang="en-US" sz="16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Press the F4 key to save the configuration changes</a:t>
            </a:r>
          </a:p>
          <a:p>
            <a:r>
              <a:rPr lang="en-US" sz="1400" dirty="0" smtClean="0"/>
              <a:t>When you are prompted to save and exit, select Yes</a:t>
            </a:r>
          </a:p>
          <a:p>
            <a:pPr marL="0" indent="0">
              <a:buNone/>
            </a:pPr>
            <a:endParaRPr lang="en-US" sz="1600" dirty="0"/>
          </a:p>
        </p:txBody>
      </p:sp>
      <p:pic>
        <p:nvPicPr>
          <p:cNvPr id="7" name="Picture 6"/>
          <p:cNvPicPr>
            <a:picLocks noChangeAspect="1"/>
          </p:cNvPicPr>
          <p:nvPr/>
        </p:nvPicPr>
        <p:blipFill>
          <a:blip r:embed="rId2"/>
          <a:stretch>
            <a:fillRect/>
          </a:stretch>
        </p:blipFill>
        <p:spPr>
          <a:xfrm>
            <a:off x="1178910" y="2877888"/>
            <a:ext cx="5433630" cy="4073514"/>
          </a:xfrm>
          <a:prstGeom prst="rect">
            <a:avLst/>
          </a:prstGeom>
        </p:spPr>
      </p:pic>
    </p:spTree>
    <p:extLst>
      <p:ext uri="{BB962C8B-B14F-4D97-AF65-F5344CB8AC3E}">
        <p14:creationId xmlns:p14="http://schemas.microsoft.com/office/powerpoint/2010/main" val="2038789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8673070"/>
          </a:xfrm>
        </p:spPr>
        <p:txBody>
          <a:bodyPr>
            <a:normAutofit lnSpcReduction="10000"/>
          </a:bodyPr>
          <a:lstStyle/>
          <a:p>
            <a:r>
              <a:rPr lang="en-US" sz="1400" dirty="0" smtClean="0"/>
              <a:t>Once </a:t>
            </a:r>
            <a:r>
              <a:rPr lang="en-US" sz="1400" dirty="0"/>
              <a:t>you have saved the IPMI configurations, navigate to the web user interface of the </a:t>
            </a:r>
            <a:r>
              <a:rPr lang="en-US" sz="1400" dirty="0" smtClean="0"/>
              <a:t>sensor/server’s IPMI</a:t>
            </a:r>
          </a:p>
          <a:p>
            <a:pPr marL="0" indent="0">
              <a:buNone/>
            </a:pPr>
            <a:r>
              <a:rPr lang="en-US" sz="1400" i="1" dirty="0" smtClean="0"/>
              <a:t>Note: the username SHOULD be admin. If it is not, it will be ADMIN in all capital letters. If the standard password does not work for either admin or ADMIN, the password might be the </a:t>
            </a:r>
            <a:r>
              <a:rPr lang="en-US" sz="1400" i="1" dirty="0" err="1" smtClean="0"/>
              <a:t>SuperMicro</a:t>
            </a:r>
            <a:r>
              <a:rPr lang="en-US" sz="1400" i="1" dirty="0" smtClean="0"/>
              <a:t> defaults (username ADMIN and password ADMIN)</a:t>
            </a:r>
            <a:endParaRPr lang="en-US" sz="1400" i="1"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Once you log in, access the server Java console by going to “Remote Control” and “Console Redirection”</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Click the “Launch Console” button (this will download a Java file that will need to be launched). If you don’t have Java installed, install it.</a:t>
            </a: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2" name="Picture 1"/>
          <p:cNvPicPr>
            <a:picLocks noChangeAspect="1"/>
          </p:cNvPicPr>
          <p:nvPr/>
        </p:nvPicPr>
        <p:blipFill rotWithShape="1">
          <a:blip r:embed="rId2"/>
          <a:srcRect b="19036"/>
          <a:stretch/>
        </p:blipFill>
        <p:spPr>
          <a:xfrm>
            <a:off x="1537003" y="1724026"/>
            <a:ext cx="4698393" cy="3038474"/>
          </a:xfrm>
          <a:prstGeom prst="rect">
            <a:avLst/>
          </a:prstGeom>
        </p:spPr>
      </p:pic>
      <p:pic>
        <p:nvPicPr>
          <p:cNvPr id="8" name="Picture 7"/>
          <p:cNvPicPr>
            <a:picLocks noChangeAspect="1"/>
          </p:cNvPicPr>
          <p:nvPr/>
        </p:nvPicPr>
        <p:blipFill rotWithShape="1">
          <a:blip r:embed="rId3"/>
          <a:srcRect l="12598" t="18889" r="64244" b="43918"/>
          <a:stretch/>
        </p:blipFill>
        <p:spPr>
          <a:xfrm>
            <a:off x="814386" y="5175263"/>
            <a:ext cx="6143625" cy="2775103"/>
          </a:xfrm>
          <a:prstGeom prst="rect">
            <a:avLst/>
          </a:prstGeom>
        </p:spPr>
      </p:pic>
    </p:spTree>
    <p:extLst>
      <p:ext uri="{BB962C8B-B14F-4D97-AF65-F5344CB8AC3E}">
        <p14:creationId xmlns:p14="http://schemas.microsoft.com/office/powerpoint/2010/main" val="3373647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8673070"/>
          </a:xfrm>
        </p:spPr>
        <p:txBody>
          <a:bodyPr>
            <a:normAutofit/>
          </a:bodyPr>
          <a:lstStyle/>
          <a:p>
            <a:r>
              <a:rPr lang="en-US" sz="1400" dirty="0" smtClean="0"/>
              <a:t>From the IPMI console window, click “Virtual Media” and select “Virtual Storage”</a:t>
            </a: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Once you log in, access the server Java console by going to “Remote Control” and “Console Redirection”</a:t>
            </a:r>
          </a:p>
          <a:p>
            <a:r>
              <a:rPr lang="en-US" sz="1400" dirty="0" smtClean="0"/>
              <a:t>Select “ISO File” from the Logical Drive Type drop-down menu.</a:t>
            </a:r>
          </a:p>
          <a:p>
            <a:r>
              <a:rPr lang="en-US" sz="1400" dirty="0" smtClean="0"/>
              <a:t>Click the “Open Image” button and select your ISO file</a:t>
            </a:r>
          </a:p>
          <a:p>
            <a:r>
              <a:rPr lang="en-US" sz="1400" dirty="0" smtClean="0"/>
              <a:t>Once you have your ISO selected, click the “Plug In” and “OK” buttons</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a:p>
          <a:p>
            <a:r>
              <a:rPr lang="en-US" sz="1400" dirty="0" smtClean="0"/>
              <a:t>If the sensor/server is already running, reset the power on it by going to “Power Control” and selecting “Set Power Reset.” If it’s off, turn it on. </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4" name="Picture 3"/>
          <p:cNvPicPr>
            <a:picLocks noChangeAspect="1"/>
          </p:cNvPicPr>
          <p:nvPr/>
        </p:nvPicPr>
        <p:blipFill rotWithShape="1">
          <a:blip r:embed="rId2"/>
          <a:srcRect l="16701" t="23889" r="66701" b="59691"/>
          <a:stretch/>
        </p:blipFill>
        <p:spPr>
          <a:xfrm>
            <a:off x="1383961" y="820688"/>
            <a:ext cx="4999845" cy="1391171"/>
          </a:xfrm>
          <a:prstGeom prst="rect">
            <a:avLst/>
          </a:prstGeom>
        </p:spPr>
      </p:pic>
      <p:pic>
        <p:nvPicPr>
          <p:cNvPr id="6" name="Picture 5"/>
          <p:cNvPicPr>
            <a:picLocks noChangeAspect="1"/>
          </p:cNvPicPr>
          <p:nvPr/>
        </p:nvPicPr>
        <p:blipFill>
          <a:blip r:embed="rId3"/>
          <a:stretch>
            <a:fillRect/>
          </a:stretch>
        </p:blipFill>
        <p:spPr>
          <a:xfrm>
            <a:off x="1749810" y="3774859"/>
            <a:ext cx="4272779" cy="2440589"/>
          </a:xfrm>
          <a:prstGeom prst="rect">
            <a:avLst/>
          </a:prstGeom>
        </p:spPr>
      </p:pic>
      <p:pic>
        <p:nvPicPr>
          <p:cNvPr id="9" name="Picture 8"/>
          <p:cNvPicPr>
            <a:picLocks noChangeAspect="1"/>
          </p:cNvPicPr>
          <p:nvPr/>
        </p:nvPicPr>
        <p:blipFill rotWithShape="1">
          <a:blip r:embed="rId4"/>
          <a:srcRect l="21250" t="32593" r="62326" b="53430"/>
          <a:stretch/>
        </p:blipFill>
        <p:spPr>
          <a:xfrm>
            <a:off x="901700" y="7452500"/>
            <a:ext cx="6007100" cy="1437846"/>
          </a:xfrm>
          <a:prstGeom prst="rect">
            <a:avLst/>
          </a:prstGeom>
        </p:spPr>
      </p:pic>
    </p:spTree>
    <p:extLst>
      <p:ext uri="{BB962C8B-B14F-4D97-AF65-F5344CB8AC3E}">
        <p14:creationId xmlns:p14="http://schemas.microsoft.com/office/powerpoint/2010/main" val="1502621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7153189"/>
          </a:xfrm>
        </p:spPr>
        <p:txBody>
          <a:bodyPr>
            <a:normAutofit/>
          </a:bodyPr>
          <a:lstStyle/>
          <a:p>
            <a:pPr marL="0" indent="0">
              <a:buNone/>
            </a:pPr>
            <a:r>
              <a:rPr lang="en-US" sz="1400" dirty="0" smtClean="0"/>
              <a:t>For </a:t>
            </a:r>
            <a:r>
              <a:rPr lang="en-US" sz="1400" dirty="0" err="1" smtClean="0"/>
              <a:t>SecurityOnion</a:t>
            </a:r>
            <a:r>
              <a:rPr lang="en-US" sz="1400" dirty="0" smtClean="0"/>
              <a:t> 2.3, we will have to delete the RAID configuration from the BIOS</a:t>
            </a:r>
          </a:p>
          <a:p>
            <a:r>
              <a:rPr lang="en-US" sz="1400" dirty="0" smtClean="0"/>
              <a:t>Interrupt the boot-up and go into the BIOS Settings</a:t>
            </a:r>
          </a:p>
          <a:p>
            <a:r>
              <a:rPr lang="en-US" sz="1400" dirty="0" smtClean="0"/>
              <a:t> From the BIOS screen, got to Advanced and select “Intel </a:t>
            </a:r>
            <a:r>
              <a:rPr lang="en-US" sz="1400" dirty="0" err="1" smtClean="0"/>
              <a:t>RSTe</a:t>
            </a:r>
            <a:r>
              <a:rPr lang="en-US" sz="1400" dirty="0" smtClean="0"/>
              <a:t> SATA Controller”</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r>
              <a:rPr lang="en-US" sz="1400" dirty="0" smtClean="0"/>
              <a:t>From the RAID configuration screen, select any logical volume that might exist</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r>
              <a:rPr lang="en-US" sz="1400" dirty="0" smtClean="0"/>
              <a:t>From the RAID Volume Information screen, select Delete and confirm the deletion when prompted</a:t>
            </a:r>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2" name="Picture 1"/>
          <p:cNvPicPr>
            <a:picLocks noChangeAspect="1"/>
          </p:cNvPicPr>
          <p:nvPr/>
        </p:nvPicPr>
        <p:blipFill>
          <a:blip r:embed="rId2"/>
          <a:stretch>
            <a:fillRect/>
          </a:stretch>
        </p:blipFill>
        <p:spPr>
          <a:xfrm>
            <a:off x="1719252" y="1380141"/>
            <a:ext cx="4333895" cy="3513822"/>
          </a:xfrm>
          <a:prstGeom prst="rect">
            <a:avLst/>
          </a:prstGeom>
        </p:spPr>
      </p:pic>
      <p:pic>
        <p:nvPicPr>
          <p:cNvPr id="5" name="Picture 4"/>
          <p:cNvPicPr>
            <a:picLocks noChangeAspect="1"/>
          </p:cNvPicPr>
          <p:nvPr/>
        </p:nvPicPr>
        <p:blipFill>
          <a:blip r:embed="rId3"/>
          <a:stretch>
            <a:fillRect/>
          </a:stretch>
        </p:blipFill>
        <p:spPr>
          <a:xfrm>
            <a:off x="1823853" y="5375187"/>
            <a:ext cx="4149407" cy="1256766"/>
          </a:xfrm>
          <a:prstGeom prst="rect">
            <a:avLst/>
          </a:prstGeom>
        </p:spPr>
      </p:pic>
      <p:pic>
        <p:nvPicPr>
          <p:cNvPr id="7" name="Picture 6"/>
          <p:cNvPicPr>
            <a:picLocks noChangeAspect="1"/>
          </p:cNvPicPr>
          <p:nvPr/>
        </p:nvPicPr>
        <p:blipFill>
          <a:blip r:embed="rId4"/>
          <a:stretch>
            <a:fillRect/>
          </a:stretch>
        </p:blipFill>
        <p:spPr>
          <a:xfrm>
            <a:off x="1594021" y="7072354"/>
            <a:ext cx="4602467" cy="2467062"/>
          </a:xfrm>
          <a:prstGeom prst="rect">
            <a:avLst/>
          </a:prstGeom>
        </p:spPr>
      </p:pic>
    </p:spTree>
    <p:extLst>
      <p:ext uri="{BB962C8B-B14F-4D97-AF65-F5344CB8AC3E}">
        <p14:creationId xmlns:p14="http://schemas.microsoft.com/office/powerpoint/2010/main" val="15077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278551"/>
          </a:xfrm>
        </p:spPr>
        <p:txBody>
          <a:bodyPr>
            <a:normAutofit/>
          </a:bodyPr>
          <a:lstStyle/>
          <a:p>
            <a:pPr marL="0" indent="0">
              <a:buNone/>
            </a:pPr>
            <a:r>
              <a:rPr lang="en-US" sz="1400" dirty="0" smtClean="0"/>
              <a:t>After you save the RAID configurations, the server should boot into the </a:t>
            </a:r>
            <a:r>
              <a:rPr lang="en-US" sz="1400" dirty="0" err="1" smtClean="0"/>
              <a:t>SecurityOnion</a:t>
            </a:r>
            <a:r>
              <a:rPr lang="en-US" sz="1400" dirty="0" smtClean="0"/>
              <a:t> installer wizard. If it does not, check the boot options on the sensor/server’s BIOS to ensure the virtual CD-ROM is part of the boot sequence.</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When the Security Onion GRUB menu shows up, select “Install Security Onion 2.3.XX”</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r>
              <a:rPr lang="en-US" sz="1400" dirty="0" smtClean="0"/>
              <a:t>Once the installer fully boots up, you should be prompted to select which of the 4 hard drives to install Security Onion on. Enter “</a:t>
            </a:r>
            <a:r>
              <a:rPr lang="en-US" sz="1400" dirty="0" err="1" smtClean="0"/>
              <a:t>sda</a:t>
            </a:r>
            <a:r>
              <a:rPr lang="en-US" sz="1400" dirty="0" smtClean="0"/>
              <a:t>” and press Enter.</a:t>
            </a:r>
          </a:p>
          <a:p>
            <a:r>
              <a:rPr lang="en-US" sz="1400" dirty="0" smtClean="0"/>
              <a:t>When you are prompted whether to install NSM on the same storage device, enter “yes”</a:t>
            </a:r>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4" name="Picture 3"/>
          <p:cNvPicPr>
            <a:picLocks noChangeAspect="1"/>
          </p:cNvPicPr>
          <p:nvPr/>
        </p:nvPicPr>
        <p:blipFill>
          <a:blip r:embed="rId2"/>
          <a:stretch>
            <a:fillRect/>
          </a:stretch>
        </p:blipFill>
        <p:spPr>
          <a:xfrm>
            <a:off x="688760" y="1187212"/>
            <a:ext cx="6408266" cy="3148201"/>
          </a:xfrm>
          <a:prstGeom prst="rect">
            <a:avLst/>
          </a:prstGeom>
        </p:spPr>
      </p:pic>
      <p:pic>
        <p:nvPicPr>
          <p:cNvPr id="6" name="Picture 5"/>
          <p:cNvPicPr>
            <a:picLocks noChangeAspect="1"/>
          </p:cNvPicPr>
          <p:nvPr/>
        </p:nvPicPr>
        <p:blipFill>
          <a:blip r:embed="rId3"/>
          <a:stretch>
            <a:fillRect/>
          </a:stretch>
        </p:blipFill>
        <p:spPr>
          <a:xfrm>
            <a:off x="880029" y="4942701"/>
            <a:ext cx="6043999" cy="1416326"/>
          </a:xfrm>
          <a:prstGeom prst="rect">
            <a:avLst/>
          </a:prstGeom>
        </p:spPr>
      </p:pic>
      <p:pic>
        <p:nvPicPr>
          <p:cNvPr id="9" name="Picture 8"/>
          <p:cNvPicPr>
            <a:picLocks noChangeAspect="1"/>
          </p:cNvPicPr>
          <p:nvPr/>
        </p:nvPicPr>
        <p:blipFill>
          <a:blip r:embed="rId4"/>
          <a:stretch>
            <a:fillRect/>
          </a:stretch>
        </p:blipFill>
        <p:spPr>
          <a:xfrm>
            <a:off x="1017310" y="7551077"/>
            <a:ext cx="5737779" cy="1919811"/>
          </a:xfrm>
          <a:prstGeom prst="rect">
            <a:avLst/>
          </a:prstGeom>
        </p:spPr>
      </p:pic>
    </p:spTree>
    <p:extLst>
      <p:ext uri="{BB962C8B-B14F-4D97-AF65-F5344CB8AC3E}">
        <p14:creationId xmlns:p14="http://schemas.microsoft.com/office/powerpoint/2010/main" val="1074016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278551"/>
          </a:xfrm>
        </p:spPr>
        <p:txBody>
          <a:bodyPr>
            <a:normAutofit/>
          </a:bodyPr>
          <a:lstStyle/>
          <a:p>
            <a:r>
              <a:rPr lang="en-US" sz="1400" dirty="0" smtClean="0"/>
              <a:t>You will be prompted to confirm the install. Enter “yes”</a:t>
            </a:r>
          </a:p>
          <a:p>
            <a:r>
              <a:rPr lang="en-US" sz="1400" dirty="0" smtClean="0"/>
              <a:t>When you are prompted for a username, use </a:t>
            </a:r>
            <a:r>
              <a:rPr lang="en-US" sz="1400" dirty="0" err="1" smtClean="0"/>
              <a:t>soadmin</a:t>
            </a:r>
            <a:r>
              <a:rPr lang="en-US" sz="1400" dirty="0" smtClean="0"/>
              <a:t> (change according to SOP)</a:t>
            </a:r>
          </a:p>
          <a:p>
            <a:r>
              <a:rPr lang="en-US" sz="1400" dirty="0" smtClean="0"/>
              <a:t>You will be prompted for a password for the user specified.</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After the OS installation is complete, you will be prompted to reboot. </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5" name="Picture 4"/>
          <p:cNvPicPr>
            <a:picLocks noChangeAspect="1"/>
          </p:cNvPicPr>
          <p:nvPr/>
        </p:nvPicPr>
        <p:blipFill>
          <a:blip r:embed="rId2"/>
          <a:stretch>
            <a:fillRect/>
          </a:stretch>
        </p:blipFill>
        <p:spPr>
          <a:xfrm>
            <a:off x="713104" y="1490268"/>
            <a:ext cx="6346192" cy="2736495"/>
          </a:xfrm>
          <a:prstGeom prst="rect">
            <a:avLst/>
          </a:prstGeom>
        </p:spPr>
      </p:pic>
      <p:pic>
        <p:nvPicPr>
          <p:cNvPr id="7" name="Picture 6"/>
          <p:cNvPicPr>
            <a:picLocks noChangeAspect="1"/>
          </p:cNvPicPr>
          <p:nvPr/>
        </p:nvPicPr>
        <p:blipFill>
          <a:blip r:embed="rId3"/>
          <a:stretch>
            <a:fillRect/>
          </a:stretch>
        </p:blipFill>
        <p:spPr>
          <a:xfrm>
            <a:off x="1314450" y="4917988"/>
            <a:ext cx="5143500" cy="876300"/>
          </a:xfrm>
          <a:prstGeom prst="rect">
            <a:avLst/>
          </a:prstGeom>
        </p:spPr>
      </p:pic>
    </p:spTree>
    <p:extLst>
      <p:ext uri="{BB962C8B-B14F-4D97-AF65-F5344CB8AC3E}">
        <p14:creationId xmlns:p14="http://schemas.microsoft.com/office/powerpoint/2010/main" val="3733365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278551"/>
          </a:xfrm>
        </p:spPr>
        <p:txBody>
          <a:bodyPr>
            <a:normAutofit/>
          </a:bodyPr>
          <a:lstStyle/>
          <a:p>
            <a:r>
              <a:rPr lang="en-US" sz="1400" dirty="0" smtClean="0"/>
              <a:t>You will be prompted to confirm the install. Enter “yes”</a:t>
            </a:r>
          </a:p>
          <a:p>
            <a:r>
              <a:rPr lang="en-US" sz="1400" dirty="0" smtClean="0"/>
              <a:t>When you are prompted for a username, use </a:t>
            </a:r>
            <a:r>
              <a:rPr lang="en-US" sz="1400" dirty="0" err="1" smtClean="0"/>
              <a:t>soadmin</a:t>
            </a:r>
            <a:r>
              <a:rPr lang="en-US" sz="1400" dirty="0" smtClean="0"/>
              <a:t> (change according to SOP)</a:t>
            </a:r>
          </a:p>
          <a:p>
            <a:r>
              <a:rPr lang="en-US" sz="1400" dirty="0" smtClean="0"/>
              <a:t>You will be prompted for a password for the user specified.</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After the OS installation is complete, you will be prompted to reboot. </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Once the sensor/server reboots, login with the username created during the install process</a:t>
            </a:r>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5" name="Picture 4"/>
          <p:cNvPicPr>
            <a:picLocks noChangeAspect="1"/>
          </p:cNvPicPr>
          <p:nvPr/>
        </p:nvPicPr>
        <p:blipFill>
          <a:blip r:embed="rId2"/>
          <a:stretch>
            <a:fillRect/>
          </a:stretch>
        </p:blipFill>
        <p:spPr>
          <a:xfrm>
            <a:off x="713104" y="1490268"/>
            <a:ext cx="6346192" cy="2736495"/>
          </a:xfrm>
          <a:prstGeom prst="rect">
            <a:avLst/>
          </a:prstGeom>
        </p:spPr>
      </p:pic>
      <p:pic>
        <p:nvPicPr>
          <p:cNvPr id="7" name="Picture 6"/>
          <p:cNvPicPr>
            <a:picLocks noChangeAspect="1"/>
          </p:cNvPicPr>
          <p:nvPr/>
        </p:nvPicPr>
        <p:blipFill>
          <a:blip r:embed="rId3"/>
          <a:stretch>
            <a:fillRect/>
          </a:stretch>
        </p:blipFill>
        <p:spPr>
          <a:xfrm>
            <a:off x="1314450" y="4917988"/>
            <a:ext cx="5143500" cy="876300"/>
          </a:xfrm>
          <a:prstGeom prst="rect">
            <a:avLst/>
          </a:prstGeom>
        </p:spPr>
      </p:pic>
      <p:pic>
        <p:nvPicPr>
          <p:cNvPr id="2" name="Picture 1"/>
          <p:cNvPicPr>
            <a:picLocks noChangeAspect="1"/>
          </p:cNvPicPr>
          <p:nvPr/>
        </p:nvPicPr>
        <p:blipFill>
          <a:blip r:embed="rId4"/>
          <a:stretch>
            <a:fillRect/>
          </a:stretch>
        </p:blipFill>
        <p:spPr>
          <a:xfrm>
            <a:off x="1347787" y="6575079"/>
            <a:ext cx="5114925" cy="1504950"/>
          </a:xfrm>
          <a:prstGeom prst="rect">
            <a:avLst/>
          </a:prstGeom>
        </p:spPr>
      </p:pic>
    </p:spTree>
    <p:extLst>
      <p:ext uri="{BB962C8B-B14F-4D97-AF65-F5344CB8AC3E}">
        <p14:creationId xmlns:p14="http://schemas.microsoft.com/office/powerpoint/2010/main" val="3890983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278551"/>
          </a:xfrm>
        </p:spPr>
        <p:txBody>
          <a:bodyPr>
            <a:normAutofit/>
          </a:bodyPr>
          <a:lstStyle/>
          <a:p>
            <a:r>
              <a:rPr lang="en-US" sz="1400" dirty="0" smtClean="0"/>
              <a:t>Once the Security Onion setup wizard starts, select yes to continue</a:t>
            </a:r>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Since this guide is specific to a Standalone setup, we will select STANDALONE  as the install type</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If the guide is being followed to setup a NIPR sensor, select STANDARD for the install condition. Otherwise, select AIRGAP for other networks (</a:t>
            </a:r>
            <a:r>
              <a:rPr lang="en-US" sz="1400" dirty="0" err="1"/>
              <a:t>i</a:t>
            </a:r>
            <a:r>
              <a:rPr lang="en-US" sz="1400" dirty="0" err="1" smtClean="0"/>
              <a:t>.e</a:t>
            </a:r>
            <a:r>
              <a:rPr lang="en-US" sz="1400" dirty="0" smtClean="0"/>
              <a:t> SIPR, MS, etc.)</a:t>
            </a: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r>
              <a:rPr lang="en-US" sz="1400" dirty="0" smtClean="0"/>
              <a:t>For the hostname, follow the local site’s naming standards</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4" name="Picture 3"/>
          <p:cNvPicPr>
            <a:picLocks noChangeAspect="1"/>
          </p:cNvPicPr>
          <p:nvPr/>
        </p:nvPicPr>
        <p:blipFill>
          <a:blip r:embed="rId2"/>
          <a:stretch>
            <a:fillRect/>
          </a:stretch>
        </p:blipFill>
        <p:spPr>
          <a:xfrm>
            <a:off x="2126456" y="843736"/>
            <a:ext cx="3557587" cy="1893840"/>
          </a:xfrm>
          <a:prstGeom prst="rect">
            <a:avLst/>
          </a:prstGeom>
        </p:spPr>
      </p:pic>
      <p:pic>
        <p:nvPicPr>
          <p:cNvPr id="6" name="Picture 5"/>
          <p:cNvPicPr>
            <a:picLocks noChangeAspect="1"/>
          </p:cNvPicPr>
          <p:nvPr/>
        </p:nvPicPr>
        <p:blipFill>
          <a:blip r:embed="rId3"/>
          <a:stretch>
            <a:fillRect/>
          </a:stretch>
        </p:blipFill>
        <p:spPr>
          <a:xfrm>
            <a:off x="2186245" y="3435179"/>
            <a:ext cx="3424624" cy="1269359"/>
          </a:xfrm>
          <a:prstGeom prst="rect">
            <a:avLst/>
          </a:prstGeom>
        </p:spPr>
      </p:pic>
      <p:pic>
        <p:nvPicPr>
          <p:cNvPr id="8" name="Picture 7"/>
          <p:cNvPicPr>
            <a:picLocks noChangeAspect="1"/>
          </p:cNvPicPr>
          <p:nvPr/>
        </p:nvPicPr>
        <p:blipFill>
          <a:blip r:embed="rId4"/>
          <a:stretch>
            <a:fillRect/>
          </a:stretch>
        </p:blipFill>
        <p:spPr>
          <a:xfrm>
            <a:off x="2198392" y="5489342"/>
            <a:ext cx="3413714" cy="1817987"/>
          </a:xfrm>
          <a:prstGeom prst="rect">
            <a:avLst/>
          </a:prstGeom>
        </p:spPr>
      </p:pic>
      <p:pic>
        <p:nvPicPr>
          <p:cNvPr id="2" name="Picture 1"/>
          <p:cNvPicPr>
            <a:picLocks noChangeAspect="1"/>
          </p:cNvPicPr>
          <p:nvPr/>
        </p:nvPicPr>
        <p:blipFill>
          <a:blip r:embed="rId5"/>
          <a:stretch>
            <a:fillRect/>
          </a:stretch>
        </p:blipFill>
        <p:spPr>
          <a:xfrm>
            <a:off x="2125218" y="7963506"/>
            <a:ext cx="3485651" cy="784272"/>
          </a:xfrm>
          <a:prstGeom prst="rect">
            <a:avLst/>
          </a:prstGeom>
        </p:spPr>
      </p:pic>
    </p:spTree>
    <p:extLst>
      <p:ext uri="{BB962C8B-B14F-4D97-AF65-F5344CB8AC3E}">
        <p14:creationId xmlns:p14="http://schemas.microsoft.com/office/powerpoint/2010/main" val="1149478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278551"/>
          </a:xfrm>
        </p:spPr>
        <p:txBody>
          <a:bodyPr>
            <a:normAutofit/>
          </a:bodyPr>
          <a:lstStyle/>
          <a:p>
            <a:r>
              <a:rPr lang="en-US" sz="1400" dirty="0" smtClean="0"/>
              <a:t>If you followed the guidance in page 2 of this document, choose eno1 as the management interface. Otherwise, choose the interface you designated as management.</a:t>
            </a:r>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For the addressing type, choose STATIC</a:t>
            </a:r>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When assigning the IP address for the sensor, assign it the IP address given to you by the local administrators. This guide assumes the IP given is on the same VLAN as the rest of the servers.</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2" name="Picture 1"/>
          <p:cNvPicPr>
            <a:picLocks noChangeAspect="1"/>
          </p:cNvPicPr>
          <p:nvPr/>
        </p:nvPicPr>
        <p:blipFill>
          <a:blip r:embed="rId2"/>
          <a:stretch>
            <a:fillRect/>
          </a:stretch>
        </p:blipFill>
        <p:spPr>
          <a:xfrm>
            <a:off x="1707858" y="1201152"/>
            <a:ext cx="4356684" cy="2152886"/>
          </a:xfrm>
          <a:prstGeom prst="rect">
            <a:avLst/>
          </a:prstGeom>
        </p:spPr>
      </p:pic>
      <p:pic>
        <p:nvPicPr>
          <p:cNvPr id="5" name="Picture 4"/>
          <p:cNvPicPr>
            <a:picLocks noChangeAspect="1"/>
          </p:cNvPicPr>
          <p:nvPr/>
        </p:nvPicPr>
        <p:blipFill>
          <a:blip r:embed="rId3"/>
          <a:stretch>
            <a:fillRect/>
          </a:stretch>
        </p:blipFill>
        <p:spPr>
          <a:xfrm>
            <a:off x="1707858" y="3976742"/>
            <a:ext cx="4356684" cy="2104915"/>
          </a:xfrm>
          <a:prstGeom prst="rect">
            <a:avLst/>
          </a:prstGeom>
        </p:spPr>
      </p:pic>
      <p:pic>
        <p:nvPicPr>
          <p:cNvPr id="7" name="Picture 6"/>
          <p:cNvPicPr>
            <a:picLocks noChangeAspect="1"/>
          </p:cNvPicPr>
          <p:nvPr/>
        </p:nvPicPr>
        <p:blipFill>
          <a:blip r:embed="rId4"/>
          <a:stretch>
            <a:fillRect/>
          </a:stretch>
        </p:blipFill>
        <p:spPr>
          <a:xfrm>
            <a:off x="1776788" y="7222443"/>
            <a:ext cx="4287754" cy="1423321"/>
          </a:xfrm>
          <a:prstGeom prst="rect">
            <a:avLst/>
          </a:prstGeom>
        </p:spPr>
      </p:pic>
    </p:spTree>
    <p:extLst>
      <p:ext uri="{BB962C8B-B14F-4D97-AF65-F5344CB8AC3E}">
        <p14:creationId xmlns:p14="http://schemas.microsoft.com/office/powerpoint/2010/main" val="2185297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278551"/>
          </a:xfrm>
        </p:spPr>
        <p:txBody>
          <a:bodyPr>
            <a:normAutofit/>
          </a:bodyPr>
          <a:lstStyle/>
          <a:p>
            <a:r>
              <a:rPr lang="en-US" sz="1400" dirty="0" smtClean="0"/>
              <a:t>Ensure the subnet mask is correct according to the network the sensor will be in</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Enter the default gateway accordingly</a:t>
            </a:r>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Enter the IP address of the local site’s DNS server</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Enter the DNS search domain for the local site</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In the Monitor Interface screen, select all the interfaces that will be used to receive traffic to be sniffed. </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4" name="Picture 3"/>
          <p:cNvPicPr>
            <a:picLocks noChangeAspect="1"/>
          </p:cNvPicPr>
          <p:nvPr/>
        </p:nvPicPr>
        <p:blipFill>
          <a:blip r:embed="rId2"/>
          <a:stretch>
            <a:fillRect/>
          </a:stretch>
        </p:blipFill>
        <p:spPr>
          <a:xfrm>
            <a:off x="2081460" y="778043"/>
            <a:ext cx="3600821" cy="1197779"/>
          </a:xfrm>
          <a:prstGeom prst="rect">
            <a:avLst/>
          </a:prstGeom>
        </p:spPr>
      </p:pic>
      <p:pic>
        <p:nvPicPr>
          <p:cNvPr id="6" name="Picture 5"/>
          <p:cNvPicPr>
            <a:picLocks noChangeAspect="1"/>
          </p:cNvPicPr>
          <p:nvPr/>
        </p:nvPicPr>
        <p:blipFill>
          <a:blip r:embed="rId3"/>
          <a:stretch>
            <a:fillRect/>
          </a:stretch>
        </p:blipFill>
        <p:spPr>
          <a:xfrm>
            <a:off x="2093491" y="2315570"/>
            <a:ext cx="3591268" cy="1187073"/>
          </a:xfrm>
          <a:prstGeom prst="rect">
            <a:avLst/>
          </a:prstGeom>
        </p:spPr>
      </p:pic>
      <p:pic>
        <p:nvPicPr>
          <p:cNvPr id="8" name="Picture 7"/>
          <p:cNvPicPr>
            <a:picLocks noChangeAspect="1"/>
          </p:cNvPicPr>
          <p:nvPr/>
        </p:nvPicPr>
        <p:blipFill>
          <a:blip r:embed="rId4"/>
          <a:stretch>
            <a:fillRect/>
          </a:stretch>
        </p:blipFill>
        <p:spPr>
          <a:xfrm>
            <a:off x="2076443" y="3837900"/>
            <a:ext cx="3605838" cy="1179268"/>
          </a:xfrm>
          <a:prstGeom prst="rect">
            <a:avLst/>
          </a:prstGeom>
        </p:spPr>
      </p:pic>
      <p:pic>
        <p:nvPicPr>
          <p:cNvPr id="9" name="Picture 8"/>
          <p:cNvPicPr>
            <a:picLocks noChangeAspect="1"/>
          </p:cNvPicPr>
          <p:nvPr/>
        </p:nvPicPr>
        <p:blipFill>
          <a:blip r:embed="rId5"/>
          <a:stretch>
            <a:fillRect/>
          </a:stretch>
        </p:blipFill>
        <p:spPr>
          <a:xfrm>
            <a:off x="2085200" y="5389404"/>
            <a:ext cx="3621146" cy="1191866"/>
          </a:xfrm>
          <a:prstGeom prst="rect">
            <a:avLst/>
          </a:prstGeom>
        </p:spPr>
      </p:pic>
      <p:pic>
        <p:nvPicPr>
          <p:cNvPr id="10" name="Picture 9"/>
          <p:cNvPicPr>
            <a:picLocks noChangeAspect="1"/>
          </p:cNvPicPr>
          <p:nvPr/>
        </p:nvPicPr>
        <p:blipFill>
          <a:blip r:embed="rId6"/>
          <a:stretch>
            <a:fillRect/>
          </a:stretch>
        </p:blipFill>
        <p:spPr>
          <a:xfrm>
            <a:off x="1915457" y="7370050"/>
            <a:ext cx="3927809" cy="1954036"/>
          </a:xfrm>
          <a:prstGeom prst="rect">
            <a:avLst/>
          </a:prstGeom>
        </p:spPr>
      </p:pic>
    </p:spTree>
    <p:extLst>
      <p:ext uri="{BB962C8B-B14F-4D97-AF65-F5344CB8AC3E}">
        <p14:creationId xmlns:p14="http://schemas.microsoft.com/office/powerpoint/2010/main" val="3011463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278551"/>
          </a:xfrm>
        </p:spPr>
        <p:txBody>
          <a:bodyPr>
            <a:normAutofit/>
          </a:bodyPr>
          <a:lstStyle/>
          <a:p>
            <a:r>
              <a:rPr lang="en-US" sz="1400" dirty="0" smtClean="0"/>
              <a:t>Select Automatic as the OS patch schedule</a:t>
            </a:r>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Change the HOME_NET value to the local network</a:t>
            </a:r>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Use the defaults for the next set of screens</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2" name="Picture 1"/>
          <p:cNvPicPr>
            <a:picLocks noChangeAspect="1"/>
          </p:cNvPicPr>
          <p:nvPr/>
        </p:nvPicPr>
        <p:blipFill>
          <a:blip r:embed="rId2"/>
          <a:stretch>
            <a:fillRect/>
          </a:stretch>
        </p:blipFill>
        <p:spPr>
          <a:xfrm>
            <a:off x="2109679" y="784304"/>
            <a:ext cx="3577105" cy="1415316"/>
          </a:xfrm>
          <a:prstGeom prst="rect">
            <a:avLst/>
          </a:prstGeom>
        </p:spPr>
      </p:pic>
      <p:pic>
        <p:nvPicPr>
          <p:cNvPr id="5" name="Picture 4"/>
          <p:cNvPicPr>
            <a:picLocks noChangeAspect="1"/>
          </p:cNvPicPr>
          <p:nvPr/>
        </p:nvPicPr>
        <p:blipFill>
          <a:blip r:embed="rId3"/>
          <a:stretch>
            <a:fillRect/>
          </a:stretch>
        </p:blipFill>
        <p:spPr>
          <a:xfrm>
            <a:off x="2048852" y="2628394"/>
            <a:ext cx="3686060" cy="969047"/>
          </a:xfrm>
          <a:prstGeom prst="rect">
            <a:avLst/>
          </a:prstGeom>
        </p:spPr>
      </p:pic>
      <p:pic>
        <p:nvPicPr>
          <p:cNvPr id="7" name="Picture 6"/>
          <p:cNvPicPr>
            <a:picLocks noChangeAspect="1"/>
          </p:cNvPicPr>
          <p:nvPr/>
        </p:nvPicPr>
        <p:blipFill>
          <a:blip r:embed="rId4"/>
          <a:stretch>
            <a:fillRect/>
          </a:stretch>
        </p:blipFill>
        <p:spPr>
          <a:xfrm>
            <a:off x="508001" y="4320015"/>
            <a:ext cx="2876576" cy="1431060"/>
          </a:xfrm>
          <a:prstGeom prst="rect">
            <a:avLst/>
          </a:prstGeom>
        </p:spPr>
      </p:pic>
      <p:pic>
        <p:nvPicPr>
          <p:cNvPr id="11" name="Picture 10"/>
          <p:cNvPicPr>
            <a:picLocks noChangeAspect="1"/>
          </p:cNvPicPr>
          <p:nvPr/>
        </p:nvPicPr>
        <p:blipFill>
          <a:blip r:embed="rId5"/>
          <a:stretch>
            <a:fillRect/>
          </a:stretch>
        </p:blipFill>
        <p:spPr>
          <a:xfrm>
            <a:off x="4030578" y="4335515"/>
            <a:ext cx="3127141" cy="1560960"/>
          </a:xfrm>
          <a:prstGeom prst="rect">
            <a:avLst/>
          </a:prstGeom>
        </p:spPr>
      </p:pic>
      <p:pic>
        <p:nvPicPr>
          <p:cNvPr id="12" name="Picture 11"/>
          <p:cNvPicPr>
            <a:picLocks noChangeAspect="1"/>
          </p:cNvPicPr>
          <p:nvPr/>
        </p:nvPicPr>
        <p:blipFill>
          <a:blip r:embed="rId6"/>
          <a:stretch>
            <a:fillRect/>
          </a:stretch>
        </p:blipFill>
        <p:spPr>
          <a:xfrm>
            <a:off x="551516" y="6186834"/>
            <a:ext cx="2916191" cy="1453219"/>
          </a:xfrm>
          <a:prstGeom prst="rect">
            <a:avLst/>
          </a:prstGeom>
        </p:spPr>
      </p:pic>
      <p:pic>
        <p:nvPicPr>
          <p:cNvPr id="13" name="Picture 12"/>
          <p:cNvPicPr>
            <a:picLocks noChangeAspect="1"/>
          </p:cNvPicPr>
          <p:nvPr/>
        </p:nvPicPr>
        <p:blipFill>
          <a:blip r:embed="rId7"/>
          <a:stretch>
            <a:fillRect/>
          </a:stretch>
        </p:blipFill>
        <p:spPr>
          <a:xfrm>
            <a:off x="4030578" y="6186834"/>
            <a:ext cx="2882839" cy="609186"/>
          </a:xfrm>
          <a:prstGeom prst="rect">
            <a:avLst/>
          </a:prstGeom>
        </p:spPr>
      </p:pic>
      <p:pic>
        <p:nvPicPr>
          <p:cNvPr id="14" name="Picture 13"/>
          <p:cNvPicPr>
            <a:picLocks noChangeAspect="1"/>
          </p:cNvPicPr>
          <p:nvPr/>
        </p:nvPicPr>
        <p:blipFill>
          <a:blip r:embed="rId8"/>
          <a:stretch>
            <a:fillRect/>
          </a:stretch>
        </p:blipFill>
        <p:spPr>
          <a:xfrm>
            <a:off x="560266" y="8031841"/>
            <a:ext cx="2907441" cy="1429492"/>
          </a:xfrm>
          <a:prstGeom prst="rect">
            <a:avLst/>
          </a:prstGeom>
        </p:spPr>
      </p:pic>
      <p:pic>
        <p:nvPicPr>
          <p:cNvPr id="15" name="Picture 14"/>
          <p:cNvPicPr>
            <a:picLocks noChangeAspect="1"/>
          </p:cNvPicPr>
          <p:nvPr/>
        </p:nvPicPr>
        <p:blipFill>
          <a:blip r:embed="rId9"/>
          <a:stretch>
            <a:fillRect/>
          </a:stretch>
        </p:blipFill>
        <p:spPr>
          <a:xfrm>
            <a:off x="4017384" y="8002524"/>
            <a:ext cx="2896033" cy="675741"/>
          </a:xfrm>
          <a:prstGeom prst="rect">
            <a:avLst/>
          </a:prstGeom>
        </p:spPr>
      </p:pic>
    </p:spTree>
    <p:extLst>
      <p:ext uri="{BB962C8B-B14F-4D97-AF65-F5344CB8AC3E}">
        <p14:creationId xmlns:p14="http://schemas.microsoft.com/office/powerpoint/2010/main" val="2968092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278551"/>
          </a:xfrm>
        </p:spPr>
        <p:txBody>
          <a:bodyPr>
            <a:normAutofit/>
          </a:bodyPr>
          <a:lstStyle/>
          <a:p>
            <a:r>
              <a:rPr lang="en-US" sz="1400" dirty="0" smtClean="0"/>
              <a:t>When asked for an application use, enter soadmin@dco.mil (change according to SOP)</a:t>
            </a:r>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smtClean="0"/>
          </a:p>
          <a:p>
            <a:r>
              <a:rPr lang="en-US" sz="1400" dirty="0" smtClean="0"/>
              <a:t>Enter and verify the password for the application user</a:t>
            </a:r>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For the web interface access method, select the method that best suites need. You can specify an alternate access method by selecting OTHER as follows:</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r>
              <a:rPr lang="en-US" sz="1400" i="1" dirty="0" smtClean="0"/>
              <a:t>Note: the method shown above requires that the DNS infrastructure is setup to resolve </a:t>
            </a:r>
            <a:r>
              <a:rPr lang="en-US" sz="1400" i="1" dirty="0" err="1" smtClean="0"/>
              <a:t>som.div</a:t>
            </a:r>
            <a:r>
              <a:rPr lang="en-US" sz="1400" i="1" dirty="0" smtClean="0"/>
              <a:t> to the IP address of the sensor</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6" name="Picture 5"/>
          <p:cNvPicPr>
            <a:picLocks noChangeAspect="1"/>
          </p:cNvPicPr>
          <p:nvPr/>
        </p:nvPicPr>
        <p:blipFill>
          <a:blip r:embed="rId2"/>
          <a:stretch>
            <a:fillRect/>
          </a:stretch>
        </p:blipFill>
        <p:spPr>
          <a:xfrm>
            <a:off x="1648324" y="812884"/>
            <a:ext cx="4491705" cy="1268579"/>
          </a:xfrm>
          <a:prstGeom prst="rect">
            <a:avLst/>
          </a:prstGeom>
        </p:spPr>
      </p:pic>
      <p:pic>
        <p:nvPicPr>
          <p:cNvPr id="8" name="Picture 7"/>
          <p:cNvPicPr>
            <a:picLocks noChangeAspect="1"/>
          </p:cNvPicPr>
          <p:nvPr/>
        </p:nvPicPr>
        <p:blipFill>
          <a:blip r:embed="rId3"/>
          <a:stretch>
            <a:fillRect/>
          </a:stretch>
        </p:blipFill>
        <p:spPr>
          <a:xfrm>
            <a:off x="1662488" y="2663393"/>
            <a:ext cx="4461589" cy="1285385"/>
          </a:xfrm>
          <a:prstGeom prst="rect">
            <a:avLst/>
          </a:prstGeom>
        </p:spPr>
      </p:pic>
      <p:pic>
        <p:nvPicPr>
          <p:cNvPr id="9" name="Picture 8"/>
          <p:cNvPicPr>
            <a:picLocks noChangeAspect="1"/>
          </p:cNvPicPr>
          <p:nvPr/>
        </p:nvPicPr>
        <p:blipFill>
          <a:blip r:embed="rId4"/>
          <a:stretch>
            <a:fillRect/>
          </a:stretch>
        </p:blipFill>
        <p:spPr>
          <a:xfrm>
            <a:off x="1662487" y="4692264"/>
            <a:ext cx="4461589" cy="2204898"/>
          </a:xfrm>
          <a:prstGeom prst="rect">
            <a:avLst/>
          </a:prstGeom>
        </p:spPr>
      </p:pic>
      <p:pic>
        <p:nvPicPr>
          <p:cNvPr id="10" name="Picture 9"/>
          <p:cNvPicPr>
            <a:picLocks noChangeAspect="1"/>
          </p:cNvPicPr>
          <p:nvPr/>
        </p:nvPicPr>
        <p:blipFill>
          <a:blip r:embed="rId5"/>
          <a:stretch>
            <a:fillRect/>
          </a:stretch>
        </p:blipFill>
        <p:spPr>
          <a:xfrm>
            <a:off x="1662487" y="7135318"/>
            <a:ext cx="4477542" cy="1009129"/>
          </a:xfrm>
          <a:prstGeom prst="rect">
            <a:avLst/>
          </a:prstGeom>
        </p:spPr>
      </p:pic>
    </p:spTree>
    <p:extLst>
      <p:ext uri="{BB962C8B-B14F-4D97-AF65-F5344CB8AC3E}">
        <p14:creationId xmlns:p14="http://schemas.microsoft.com/office/powerpoint/2010/main" val="3615235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369245"/>
          </a:xfrm>
        </p:spPr>
        <p:txBody>
          <a:bodyPr>
            <a:normAutofit/>
          </a:bodyPr>
          <a:lstStyle/>
          <a:p>
            <a:r>
              <a:rPr lang="en-US" sz="1400" dirty="0" smtClean="0"/>
              <a:t>Select MANAGER for the update download method</a:t>
            </a:r>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You will be prompted to enter a password for the </a:t>
            </a:r>
            <a:r>
              <a:rPr lang="en-US" sz="1400" dirty="0" err="1" smtClean="0"/>
              <a:t>soremote</a:t>
            </a:r>
            <a:r>
              <a:rPr lang="en-US" sz="1400" dirty="0" smtClean="0"/>
              <a:t> user. Since this guide is intended for a standalone deployment, the </a:t>
            </a:r>
            <a:r>
              <a:rPr lang="en-US" sz="1400" dirty="0" err="1" smtClean="0"/>
              <a:t>soremote</a:t>
            </a:r>
            <a:r>
              <a:rPr lang="en-US" sz="1400" dirty="0" smtClean="0"/>
              <a:t> user will never be used.</a:t>
            </a:r>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smtClean="0"/>
          </a:p>
          <a:p>
            <a:r>
              <a:rPr lang="en-US" sz="1400" dirty="0" smtClean="0"/>
              <a:t>Select the defaults through the next screen until you get to the prompt to run so-allow. Select Yes</a:t>
            </a:r>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Enter the initial IP address that should have access to the sensor</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At the final screen, select Yes to start the setup process</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When the setup is finished, you will be prompted to reboot. Reboot the sensor. If the setup did not properly, read the log in /root/setup.log to troubleshoot the issue.</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2" name="Picture 1"/>
          <p:cNvPicPr>
            <a:picLocks noChangeAspect="1"/>
          </p:cNvPicPr>
          <p:nvPr/>
        </p:nvPicPr>
        <p:blipFill>
          <a:blip r:embed="rId2"/>
          <a:stretch>
            <a:fillRect/>
          </a:stretch>
        </p:blipFill>
        <p:spPr>
          <a:xfrm>
            <a:off x="1793332" y="794585"/>
            <a:ext cx="4223836" cy="2080501"/>
          </a:xfrm>
          <a:prstGeom prst="rect">
            <a:avLst/>
          </a:prstGeom>
        </p:spPr>
      </p:pic>
      <p:pic>
        <p:nvPicPr>
          <p:cNvPr id="5" name="Picture 4"/>
          <p:cNvPicPr>
            <a:picLocks noChangeAspect="1"/>
          </p:cNvPicPr>
          <p:nvPr/>
        </p:nvPicPr>
        <p:blipFill>
          <a:blip r:embed="rId3"/>
          <a:stretch>
            <a:fillRect/>
          </a:stretch>
        </p:blipFill>
        <p:spPr>
          <a:xfrm>
            <a:off x="1703095" y="3481639"/>
            <a:ext cx="4366209" cy="1002557"/>
          </a:xfrm>
          <a:prstGeom prst="rect">
            <a:avLst/>
          </a:prstGeom>
        </p:spPr>
      </p:pic>
      <p:pic>
        <p:nvPicPr>
          <p:cNvPr id="15" name="Picture 14"/>
          <p:cNvPicPr>
            <a:picLocks noChangeAspect="1"/>
          </p:cNvPicPr>
          <p:nvPr/>
        </p:nvPicPr>
        <p:blipFill>
          <a:blip r:embed="rId4"/>
          <a:stretch>
            <a:fillRect/>
          </a:stretch>
        </p:blipFill>
        <p:spPr>
          <a:xfrm>
            <a:off x="1703095" y="5194914"/>
            <a:ext cx="4366209" cy="742256"/>
          </a:xfrm>
          <a:prstGeom prst="rect">
            <a:avLst/>
          </a:prstGeom>
        </p:spPr>
      </p:pic>
      <p:pic>
        <p:nvPicPr>
          <p:cNvPr id="16" name="Picture 15"/>
          <p:cNvPicPr>
            <a:picLocks noChangeAspect="1"/>
          </p:cNvPicPr>
          <p:nvPr/>
        </p:nvPicPr>
        <p:blipFill>
          <a:blip r:embed="rId5"/>
          <a:stretch>
            <a:fillRect/>
          </a:stretch>
        </p:blipFill>
        <p:spPr>
          <a:xfrm>
            <a:off x="1738437" y="6441642"/>
            <a:ext cx="4309561" cy="1010617"/>
          </a:xfrm>
          <a:prstGeom prst="rect">
            <a:avLst/>
          </a:prstGeom>
        </p:spPr>
      </p:pic>
      <p:pic>
        <p:nvPicPr>
          <p:cNvPr id="17" name="Picture 16"/>
          <p:cNvPicPr>
            <a:picLocks noChangeAspect="1"/>
          </p:cNvPicPr>
          <p:nvPr/>
        </p:nvPicPr>
        <p:blipFill>
          <a:blip r:embed="rId6"/>
          <a:stretch>
            <a:fillRect/>
          </a:stretch>
        </p:blipFill>
        <p:spPr>
          <a:xfrm>
            <a:off x="1738437" y="8102769"/>
            <a:ext cx="4278731" cy="785744"/>
          </a:xfrm>
          <a:prstGeom prst="rect">
            <a:avLst/>
          </a:prstGeom>
        </p:spPr>
      </p:pic>
    </p:spTree>
    <p:extLst>
      <p:ext uri="{BB962C8B-B14F-4D97-AF65-F5344CB8AC3E}">
        <p14:creationId xmlns:p14="http://schemas.microsoft.com/office/powerpoint/2010/main" val="133590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369245"/>
          </a:xfrm>
        </p:spPr>
        <p:txBody>
          <a:bodyPr>
            <a:normAutofit/>
          </a:bodyPr>
          <a:lstStyle/>
          <a:p>
            <a:pPr marL="0" indent="0">
              <a:buNone/>
            </a:pPr>
            <a:r>
              <a:rPr lang="en-US" sz="1400" dirty="0" smtClean="0"/>
              <a:t>Once your sensor reboots, you will have to use </a:t>
            </a:r>
            <a:r>
              <a:rPr lang="en-US" sz="1400" dirty="0" err="1" smtClean="0"/>
              <a:t>lvm</a:t>
            </a:r>
            <a:r>
              <a:rPr lang="en-US" sz="1400" dirty="0" smtClean="0"/>
              <a:t> to combine the remaining 3 hard drives.</a:t>
            </a:r>
            <a:endParaRPr lang="en-US" sz="1400" dirty="0" smtClean="0"/>
          </a:p>
          <a:p>
            <a:r>
              <a:rPr lang="en-US" sz="1400" dirty="0" smtClean="0"/>
              <a:t>Run “</a:t>
            </a:r>
            <a:r>
              <a:rPr lang="en-US" sz="1400" dirty="0" err="1" smtClean="0"/>
              <a:t>fdisk</a:t>
            </a:r>
            <a:r>
              <a:rPr lang="en-US" sz="1400" dirty="0" smtClean="0"/>
              <a:t> -l” to list your hard drives. You should see </a:t>
            </a:r>
            <a:r>
              <a:rPr lang="en-US" sz="1400" dirty="0" err="1" smtClean="0"/>
              <a:t>sda</a:t>
            </a:r>
            <a:r>
              <a:rPr lang="en-US" sz="1400" dirty="0" smtClean="0"/>
              <a:t>, </a:t>
            </a:r>
            <a:r>
              <a:rPr lang="en-US" sz="1400" dirty="0" err="1" smtClean="0"/>
              <a:t>sdb</a:t>
            </a:r>
            <a:r>
              <a:rPr lang="en-US" sz="1400" dirty="0" smtClean="0"/>
              <a:t>, </a:t>
            </a:r>
            <a:r>
              <a:rPr lang="en-US" sz="1400" dirty="0" err="1" smtClean="0"/>
              <a:t>sdc</a:t>
            </a:r>
            <a:r>
              <a:rPr lang="en-US" sz="1400" dirty="0" smtClean="0"/>
              <a:t>, and </a:t>
            </a:r>
            <a:r>
              <a:rPr lang="en-US" sz="1400" dirty="0" err="1" smtClean="0"/>
              <a:t>sdd</a:t>
            </a:r>
            <a:r>
              <a:rPr lang="en-US" sz="1400" dirty="0" smtClean="0"/>
              <a:t>. The </a:t>
            </a:r>
            <a:r>
              <a:rPr lang="en-US" sz="1400" dirty="0" err="1" smtClean="0"/>
              <a:t>sda</a:t>
            </a:r>
            <a:r>
              <a:rPr lang="en-US" sz="1400" dirty="0" smtClean="0"/>
              <a:t> disk is where the OS is currently installed on and should have multiple partitions. If you see any partitions on the other three disks, we will delete them in the upcoming steps.</a:t>
            </a: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r>
              <a:rPr lang="en-US" sz="1400" dirty="0"/>
              <a:t>Run “sudo </a:t>
            </a:r>
            <a:r>
              <a:rPr lang="en-US" sz="1400" dirty="0" err="1"/>
              <a:t>fdisk</a:t>
            </a:r>
            <a:r>
              <a:rPr lang="en-US" sz="1400" dirty="0"/>
              <a:t> /</a:t>
            </a:r>
            <a:r>
              <a:rPr lang="en-US" sz="1400" dirty="0" smtClean="0"/>
              <a:t>dev/</a:t>
            </a:r>
            <a:r>
              <a:rPr lang="en-US" sz="1400" dirty="0" err="1" smtClean="0"/>
              <a:t>sdb</a:t>
            </a:r>
            <a:r>
              <a:rPr lang="en-US" sz="1400" dirty="0" smtClean="0"/>
              <a:t>”. You will be presented with the </a:t>
            </a:r>
            <a:r>
              <a:rPr lang="en-US" sz="1400" dirty="0" err="1" smtClean="0"/>
              <a:t>fdisk</a:t>
            </a:r>
            <a:r>
              <a:rPr lang="en-US" sz="1400" dirty="0" smtClean="0"/>
              <a:t> prompt. You can press the M key to see what available options you have</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Press the P key to print the current partition table on </a:t>
            </a:r>
            <a:r>
              <a:rPr lang="en-US" sz="1400" dirty="0" err="1" smtClean="0"/>
              <a:t>sdb</a:t>
            </a:r>
            <a:r>
              <a:rPr lang="en-US" sz="1400" dirty="0" smtClean="0"/>
              <a:t>. </a:t>
            </a: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If any partitions were listed in the previous step, press the D key to delete it followed by the P key to ensure the partition table is empty. </a:t>
            </a: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7" name="Picture 6"/>
          <p:cNvPicPr>
            <a:picLocks noChangeAspect="1"/>
          </p:cNvPicPr>
          <p:nvPr/>
        </p:nvPicPr>
        <p:blipFill>
          <a:blip r:embed="rId2"/>
          <a:stretch>
            <a:fillRect/>
          </a:stretch>
        </p:blipFill>
        <p:spPr>
          <a:xfrm>
            <a:off x="858524" y="1523596"/>
            <a:ext cx="6093451" cy="1612654"/>
          </a:xfrm>
          <a:prstGeom prst="rect">
            <a:avLst/>
          </a:prstGeom>
        </p:spPr>
      </p:pic>
      <p:pic>
        <p:nvPicPr>
          <p:cNvPr id="9" name="Picture 8"/>
          <p:cNvPicPr>
            <a:picLocks noChangeAspect="1"/>
          </p:cNvPicPr>
          <p:nvPr/>
        </p:nvPicPr>
        <p:blipFill>
          <a:blip r:embed="rId3"/>
          <a:stretch>
            <a:fillRect/>
          </a:stretch>
        </p:blipFill>
        <p:spPr>
          <a:xfrm>
            <a:off x="851970" y="3805985"/>
            <a:ext cx="6091652" cy="1087987"/>
          </a:xfrm>
          <a:prstGeom prst="rect">
            <a:avLst/>
          </a:prstGeom>
        </p:spPr>
      </p:pic>
      <p:pic>
        <p:nvPicPr>
          <p:cNvPr id="10" name="Picture 9"/>
          <p:cNvPicPr>
            <a:picLocks noChangeAspect="1"/>
          </p:cNvPicPr>
          <p:nvPr/>
        </p:nvPicPr>
        <p:blipFill>
          <a:blip r:embed="rId4"/>
          <a:stretch>
            <a:fillRect/>
          </a:stretch>
        </p:blipFill>
        <p:spPr>
          <a:xfrm>
            <a:off x="1766182" y="5351237"/>
            <a:ext cx="4278133" cy="1715137"/>
          </a:xfrm>
          <a:prstGeom prst="rect">
            <a:avLst/>
          </a:prstGeom>
        </p:spPr>
      </p:pic>
      <p:pic>
        <p:nvPicPr>
          <p:cNvPr id="11" name="Picture 10"/>
          <p:cNvPicPr>
            <a:picLocks noChangeAspect="1"/>
          </p:cNvPicPr>
          <p:nvPr/>
        </p:nvPicPr>
        <p:blipFill>
          <a:blip r:embed="rId5"/>
          <a:stretch>
            <a:fillRect/>
          </a:stretch>
        </p:blipFill>
        <p:spPr>
          <a:xfrm>
            <a:off x="2066808" y="7678185"/>
            <a:ext cx="3638783" cy="1942139"/>
          </a:xfrm>
          <a:prstGeom prst="rect">
            <a:avLst/>
          </a:prstGeom>
        </p:spPr>
      </p:pic>
    </p:spTree>
    <p:extLst>
      <p:ext uri="{BB962C8B-B14F-4D97-AF65-F5344CB8AC3E}">
        <p14:creationId xmlns:p14="http://schemas.microsoft.com/office/powerpoint/2010/main" val="3389431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369245"/>
          </a:xfrm>
        </p:spPr>
        <p:txBody>
          <a:bodyPr>
            <a:normAutofit/>
          </a:bodyPr>
          <a:lstStyle/>
          <a:p>
            <a:r>
              <a:rPr lang="en-US" sz="1400" dirty="0" smtClean="0"/>
              <a:t>Press the W key to save the changes to the disk. You will get an error saying that the resource is in use. </a:t>
            </a:r>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The previous step will give you an error. Perform the same actions on /dev/</a:t>
            </a:r>
            <a:r>
              <a:rPr lang="en-US" sz="1400" dirty="0" err="1" smtClean="0"/>
              <a:t>sdc</a:t>
            </a:r>
            <a:r>
              <a:rPr lang="en-US" sz="1400" dirty="0" smtClean="0"/>
              <a:t> and /dev/</a:t>
            </a:r>
            <a:r>
              <a:rPr lang="en-US" sz="1400" dirty="0" err="1" smtClean="0"/>
              <a:t>sdd</a:t>
            </a:r>
            <a:r>
              <a:rPr lang="en-US" sz="1400" dirty="0" smtClean="0"/>
              <a:t>. Once done, reboot the sensor to ensure the changes take effect.</a:t>
            </a:r>
          </a:p>
          <a:p>
            <a:r>
              <a:rPr lang="en-US" sz="1400" dirty="0" smtClean="0"/>
              <a:t>Once your sensor has been rebooted. Run “sudo </a:t>
            </a:r>
            <a:r>
              <a:rPr lang="en-US" sz="1400" dirty="0" err="1" smtClean="0"/>
              <a:t>fdisk</a:t>
            </a:r>
            <a:r>
              <a:rPr lang="en-US" sz="1400" dirty="0" smtClean="0"/>
              <a:t> /dev/</a:t>
            </a:r>
            <a:r>
              <a:rPr lang="en-US" sz="1400" dirty="0" err="1" smtClean="0"/>
              <a:t>sdb</a:t>
            </a:r>
            <a:r>
              <a:rPr lang="en-US" sz="1400" dirty="0" smtClean="0"/>
              <a:t>”</a:t>
            </a:r>
          </a:p>
          <a:p>
            <a:r>
              <a:rPr lang="en-US" sz="1400" dirty="0" smtClean="0"/>
              <a:t>Press the N key to create a new partition (partition 1). Use the default values (press enter through the prompts) that are auto-populated.</a:t>
            </a: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smtClean="0"/>
          </a:p>
          <a:p>
            <a:r>
              <a:rPr lang="en-US" sz="1400" dirty="0" smtClean="0"/>
              <a:t>Press the T key to change the partition’s system ID followed by the L key to list all possible IDs. You will be presented with a large list. Identify the two-digit number associated with “Linux LVM.”</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Enter the two-digit number (yours might not be 31).</a:t>
            </a:r>
          </a:p>
          <a:p>
            <a:pPr marL="0" indent="0">
              <a:buNone/>
            </a:pPr>
            <a:endParaRPr lang="en-US" sz="1400" dirty="0"/>
          </a:p>
          <a:p>
            <a:pPr marL="0" indent="0">
              <a:buNone/>
            </a:pPr>
            <a:endParaRPr lang="en-US" sz="1400" dirty="0" smtClean="0"/>
          </a:p>
          <a:p>
            <a:r>
              <a:rPr lang="en-US" sz="1400" dirty="0" smtClean="0"/>
              <a:t>Press the W key to save the partition changes.</a:t>
            </a:r>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Perform the same steps to create the partition for </a:t>
            </a:r>
            <a:r>
              <a:rPr lang="en-US" sz="1400" dirty="0" err="1" smtClean="0"/>
              <a:t>sdc</a:t>
            </a:r>
            <a:r>
              <a:rPr lang="en-US" sz="1400" dirty="0" smtClean="0"/>
              <a:t> and </a:t>
            </a:r>
            <a:r>
              <a:rPr lang="en-US" sz="1400" dirty="0" err="1" smtClean="0"/>
              <a:t>sdd</a:t>
            </a:r>
            <a:r>
              <a:rPr lang="en-US" sz="1400" dirty="0" smtClean="0"/>
              <a:t>.</a:t>
            </a: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2" name="Picture 1"/>
          <p:cNvPicPr>
            <a:picLocks noChangeAspect="1"/>
          </p:cNvPicPr>
          <p:nvPr/>
        </p:nvPicPr>
        <p:blipFill>
          <a:blip r:embed="rId2"/>
          <a:stretch>
            <a:fillRect/>
          </a:stretch>
        </p:blipFill>
        <p:spPr>
          <a:xfrm>
            <a:off x="824248" y="3819926"/>
            <a:ext cx="6117465" cy="881523"/>
          </a:xfrm>
          <a:prstGeom prst="rect">
            <a:avLst/>
          </a:prstGeom>
        </p:spPr>
      </p:pic>
      <p:pic>
        <p:nvPicPr>
          <p:cNvPr id="4" name="Picture 3"/>
          <p:cNvPicPr>
            <a:picLocks noChangeAspect="1"/>
          </p:cNvPicPr>
          <p:nvPr/>
        </p:nvPicPr>
        <p:blipFill>
          <a:blip r:embed="rId3"/>
          <a:stretch>
            <a:fillRect/>
          </a:stretch>
        </p:blipFill>
        <p:spPr>
          <a:xfrm>
            <a:off x="1362511" y="5416238"/>
            <a:ext cx="5040938" cy="1088786"/>
          </a:xfrm>
          <a:prstGeom prst="rect">
            <a:avLst/>
          </a:prstGeom>
        </p:spPr>
      </p:pic>
      <p:pic>
        <p:nvPicPr>
          <p:cNvPr id="5" name="Picture 4"/>
          <p:cNvPicPr>
            <a:picLocks noChangeAspect="1"/>
          </p:cNvPicPr>
          <p:nvPr/>
        </p:nvPicPr>
        <p:blipFill>
          <a:blip r:embed="rId4"/>
          <a:stretch>
            <a:fillRect/>
          </a:stretch>
        </p:blipFill>
        <p:spPr>
          <a:xfrm>
            <a:off x="1574744" y="6981552"/>
            <a:ext cx="4622911" cy="485823"/>
          </a:xfrm>
          <a:prstGeom prst="rect">
            <a:avLst/>
          </a:prstGeom>
        </p:spPr>
      </p:pic>
      <p:pic>
        <p:nvPicPr>
          <p:cNvPr id="6" name="Picture 5"/>
          <p:cNvPicPr>
            <a:picLocks noChangeAspect="1"/>
          </p:cNvPicPr>
          <p:nvPr/>
        </p:nvPicPr>
        <p:blipFill>
          <a:blip r:embed="rId5"/>
          <a:stretch>
            <a:fillRect/>
          </a:stretch>
        </p:blipFill>
        <p:spPr>
          <a:xfrm>
            <a:off x="745617" y="953841"/>
            <a:ext cx="6286249" cy="1489425"/>
          </a:xfrm>
          <a:prstGeom prst="rect">
            <a:avLst/>
          </a:prstGeom>
        </p:spPr>
      </p:pic>
      <p:pic>
        <p:nvPicPr>
          <p:cNvPr id="8" name="Picture 7"/>
          <p:cNvPicPr>
            <a:picLocks noChangeAspect="1"/>
          </p:cNvPicPr>
          <p:nvPr/>
        </p:nvPicPr>
        <p:blipFill>
          <a:blip r:embed="rId6"/>
          <a:stretch>
            <a:fillRect/>
          </a:stretch>
        </p:blipFill>
        <p:spPr>
          <a:xfrm>
            <a:off x="2410730" y="7912368"/>
            <a:ext cx="2963281" cy="762758"/>
          </a:xfrm>
          <a:prstGeom prst="rect">
            <a:avLst/>
          </a:prstGeom>
        </p:spPr>
      </p:pic>
    </p:spTree>
    <p:extLst>
      <p:ext uri="{BB962C8B-B14F-4D97-AF65-F5344CB8AC3E}">
        <p14:creationId xmlns:p14="http://schemas.microsoft.com/office/powerpoint/2010/main" val="3149079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369245"/>
          </a:xfrm>
        </p:spPr>
        <p:txBody>
          <a:bodyPr>
            <a:normAutofit/>
          </a:bodyPr>
          <a:lstStyle/>
          <a:p>
            <a:r>
              <a:rPr lang="en-US" sz="1400" dirty="0" smtClean="0"/>
              <a:t>Run “sudo </a:t>
            </a:r>
            <a:r>
              <a:rPr lang="en-US" sz="1400" dirty="0" err="1" smtClean="0"/>
              <a:t>pvdisplay</a:t>
            </a:r>
            <a:r>
              <a:rPr lang="en-US" sz="1400" dirty="0" smtClean="0"/>
              <a:t>” to list the physical volumes</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If any partitions from /dev/</a:t>
            </a:r>
            <a:r>
              <a:rPr lang="en-US" sz="1400" dirty="0" err="1" smtClean="0"/>
              <a:t>sdb</a:t>
            </a:r>
            <a:r>
              <a:rPr lang="en-US" sz="1400" dirty="0" smtClean="0"/>
              <a:t>, /dev/</a:t>
            </a:r>
            <a:r>
              <a:rPr lang="en-US" sz="1400" dirty="0" err="1" smtClean="0"/>
              <a:t>sdc</a:t>
            </a:r>
            <a:r>
              <a:rPr lang="en-US" sz="1400" dirty="0" smtClean="0"/>
              <a:t>, or /dev/</a:t>
            </a:r>
            <a:r>
              <a:rPr lang="en-US" sz="1400" dirty="0" err="1" smtClean="0"/>
              <a:t>sdd</a:t>
            </a:r>
            <a:r>
              <a:rPr lang="en-US" sz="1400" dirty="0" smtClean="0"/>
              <a:t> show a value for VG Name, run “sudo </a:t>
            </a:r>
            <a:r>
              <a:rPr lang="en-US" sz="1400" dirty="0" err="1" smtClean="0"/>
              <a:t>vgremove</a:t>
            </a:r>
            <a:r>
              <a:rPr lang="en-US" sz="1400" dirty="0" smtClean="0"/>
              <a:t> &lt;VG Name&gt;” (Ex: sudo </a:t>
            </a:r>
            <a:r>
              <a:rPr lang="en-US" sz="1400" dirty="0" err="1" smtClean="0"/>
              <a:t>vgremove</a:t>
            </a:r>
            <a:r>
              <a:rPr lang="en-US" sz="1400" dirty="0" smtClean="0"/>
              <a:t> </a:t>
            </a:r>
            <a:r>
              <a:rPr lang="en-US" sz="1400" dirty="0" err="1" smtClean="0"/>
              <a:t>nsm</a:t>
            </a:r>
            <a:r>
              <a:rPr lang="en-US" sz="1400" dirty="0" smtClean="0"/>
              <a:t>)</a:t>
            </a:r>
          </a:p>
          <a:p>
            <a:endParaRPr lang="en-US" sz="1400" dirty="0" smtClean="0"/>
          </a:p>
          <a:p>
            <a:endParaRPr lang="en-US" sz="1400" dirty="0"/>
          </a:p>
          <a:p>
            <a:pPr marL="0" indent="0">
              <a:buNone/>
            </a:pPr>
            <a:endParaRPr lang="en-US" sz="1400" dirty="0" smtClean="0"/>
          </a:p>
          <a:p>
            <a:r>
              <a:rPr lang="en-US" sz="1400" dirty="0" smtClean="0"/>
              <a:t>Run “</a:t>
            </a:r>
            <a:r>
              <a:rPr lang="en-US" sz="1400" dirty="0"/>
              <a:t>sudo </a:t>
            </a:r>
            <a:r>
              <a:rPr lang="en-US" sz="1400" dirty="0" err="1"/>
              <a:t>pvcreate</a:t>
            </a:r>
            <a:r>
              <a:rPr lang="en-US" sz="1400" dirty="0"/>
              <a:t> /dev/sdb1 /dev/sdc1 /dev/sdd1” </a:t>
            </a:r>
            <a:r>
              <a:rPr lang="en-US" sz="1400" dirty="0" smtClean="0"/>
              <a:t>to prepare the volumes</a:t>
            </a:r>
          </a:p>
          <a:p>
            <a:pPr marL="0" indent="0">
              <a:buNone/>
            </a:pPr>
            <a:endParaRPr lang="en-US" sz="1400" dirty="0" smtClean="0"/>
          </a:p>
          <a:p>
            <a:pPr marL="0" indent="0">
              <a:buNone/>
            </a:pPr>
            <a:endParaRPr lang="en-US" sz="1400" dirty="0" smtClean="0"/>
          </a:p>
          <a:p>
            <a:pPr marL="0" indent="0">
              <a:buNone/>
            </a:pPr>
            <a:endParaRPr lang="en-US" sz="1400" dirty="0" smtClean="0"/>
          </a:p>
          <a:p>
            <a:r>
              <a:rPr lang="en-US" sz="1400" dirty="0"/>
              <a:t>Run “sudo </a:t>
            </a:r>
            <a:r>
              <a:rPr lang="en-US" sz="1400" dirty="0" err="1"/>
              <a:t>vgcreate</a:t>
            </a:r>
            <a:r>
              <a:rPr lang="en-US" sz="1400" dirty="0"/>
              <a:t> </a:t>
            </a:r>
            <a:r>
              <a:rPr lang="en-US" sz="1400" dirty="0" err="1"/>
              <a:t>nsm</a:t>
            </a:r>
            <a:r>
              <a:rPr lang="en-US" sz="1400" dirty="0"/>
              <a:t> /dev/sdb1 /dev/sdc1 /</a:t>
            </a:r>
            <a:r>
              <a:rPr lang="en-US" sz="1400" dirty="0" smtClean="0"/>
              <a:t>dev/sdd1” to create a volume group named </a:t>
            </a:r>
            <a:r>
              <a:rPr lang="en-US" sz="1400" dirty="0" err="1" smtClean="0"/>
              <a:t>nsm</a:t>
            </a:r>
            <a:endParaRPr lang="en-US" sz="1400" dirty="0" smtClean="0"/>
          </a:p>
          <a:p>
            <a:pPr marL="0" indent="0">
              <a:buNone/>
            </a:pPr>
            <a:endParaRPr lang="en-US" sz="1400" dirty="0" smtClean="0"/>
          </a:p>
          <a:p>
            <a:pPr marL="0" indent="0">
              <a:buNone/>
            </a:pPr>
            <a:endParaRPr lang="en-US" sz="1400" dirty="0"/>
          </a:p>
          <a:p>
            <a:r>
              <a:rPr lang="en-US" sz="1400" dirty="0" smtClean="0"/>
              <a:t>Run “sudo </a:t>
            </a:r>
            <a:r>
              <a:rPr lang="en-US" sz="1400" dirty="0" err="1" smtClean="0"/>
              <a:t>vgdisplay</a:t>
            </a:r>
            <a:r>
              <a:rPr lang="en-US" sz="1400" dirty="0" smtClean="0"/>
              <a:t>” to list the volume groups (optional)</a:t>
            </a:r>
          </a:p>
          <a:p>
            <a:r>
              <a:rPr lang="en-US" sz="1400" dirty="0"/>
              <a:t>Run </a:t>
            </a:r>
            <a:r>
              <a:rPr lang="en-US" sz="1400" dirty="0" smtClean="0"/>
              <a:t>“sudo </a:t>
            </a:r>
            <a:r>
              <a:rPr lang="en-US" sz="1400" dirty="0" err="1" smtClean="0"/>
              <a:t>lvcreate</a:t>
            </a:r>
            <a:r>
              <a:rPr lang="en-US" sz="1400" dirty="0" smtClean="0"/>
              <a:t> </a:t>
            </a:r>
            <a:r>
              <a:rPr lang="en-US" sz="1400" dirty="0"/>
              <a:t>--name </a:t>
            </a:r>
            <a:r>
              <a:rPr lang="en-US" sz="1400" dirty="0" err="1" smtClean="0"/>
              <a:t>nsm</a:t>
            </a:r>
            <a:r>
              <a:rPr lang="en-US" sz="1400" dirty="0" smtClean="0"/>
              <a:t> </a:t>
            </a:r>
            <a:r>
              <a:rPr lang="en-US" sz="1400" dirty="0"/>
              <a:t>--size </a:t>
            </a:r>
            <a:r>
              <a:rPr lang="en-US" sz="1400" dirty="0" smtClean="0"/>
              <a:t>10.4T </a:t>
            </a:r>
            <a:r>
              <a:rPr lang="en-US" sz="1400" dirty="0" err="1" smtClean="0"/>
              <a:t>nsm</a:t>
            </a:r>
            <a:r>
              <a:rPr lang="en-US" sz="1400" dirty="0" smtClean="0"/>
              <a:t>” to create a logical volume named </a:t>
            </a:r>
            <a:r>
              <a:rPr lang="en-US" sz="1400" dirty="0" err="1" smtClean="0"/>
              <a:t>nsm</a:t>
            </a:r>
            <a:r>
              <a:rPr lang="en-US" sz="1400" dirty="0" smtClean="0"/>
              <a:t> in the </a:t>
            </a:r>
            <a:r>
              <a:rPr lang="en-US" sz="1400" dirty="0" err="1" smtClean="0"/>
              <a:t>nsm</a:t>
            </a:r>
            <a:r>
              <a:rPr lang="en-US" sz="1400" dirty="0" smtClean="0"/>
              <a:t> volume group. If you get prompted to wipe an existing signature, press y to purge it.</a:t>
            </a: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9" name="Picture 8"/>
          <p:cNvPicPr>
            <a:picLocks noChangeAspect="1"/>
          </p:cNvPicPr>
          <p:nvPr/>
        </p:nvPicPr>
        <p:blipFill>
          <a:blip r:embed="rId2"/>
          <a:stretch>
            <a:fillRect/>
          </a:stretch>
        </p:blipFill>
        <p:spPr>
          <a:xfrm>
            <a:off x="1840216" y="827266"/>
            <a:ext cx="4091967" cy="3223389"/>
          </a:xfrm>
          <a:prstGeom prst="rect">
            <a:avLst/>
          </a:prstGeom>
        </p:spPr>
      </p:pic>
      <p:sp>
        <p:nvSpPr>
          <p:cNvPr id="10" name="Oval 9"/>
          <p:cNvSpPr/>
          <p:nvPr/>
        </p:nvSpPr>
        <p:spPr>
          <a:xfrm>
            <a:off x="1840217" y="2781837"/>
            <a:ext cx="2065034" cy="23181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a:stretch>
            <a:fillRect/>
          </a:stretch>
        </p:blipFill>
        <p:spPr>
          <a:xfrm>
            <a:off x="947938" y="4686516"/>
            <a:ext cx="5863107" cy="780390"/>
          </a:xfrm>
          <a:prstGeom prst="rect">
            <a:avLst/>
          </a:prstGeom>
        </p:spPr>
      </p:pic>
      <p:pic>
        <p:nvPicPr>
          <p:cNvPr id="12" name="Picture 11"/>
          <p:cNvPicPr>
            <a:picLocks noChangeAspect="1"/>
          </p:cNvPicPr>
          <p:nvPr/>
        </p:nvPicPr>
        <p:blipFill>
          <a:blip r:embed="rId4"/>
          <a:stretch>
            <a:fillRect/>
          </a:stretch>
        </p:blipFill>
        <p:spPr>
          <a:xfrm>
            <a:off x="947938" y="7317376"/>
            <a:ext cx="5734251" cy="369455"/>
          </a:xfrm>
          <a:prstGeom prst="rect">
            <a:avLst/>
          </a:prstGeom>
        </p:spPr>
      </p:pic>
      <p:pic>
        <p:nvPicPr>
          <p:cNvPr id="13" name="Picture 12"/>
          <p:cNvPicPr>
            <a:picLocks noChangeAspect="1"/>
          </p:cNvPicPr>
          <p:nvPr/>
        </p:nvPicPr>
        <p:blipFill>
          <a:blip r:embed="rId5"/>
          <a:stretch>
            <a:fillRect/>
          </a:stretch>
        </p:blipFill>
        <p:spPr>
          <a:xfrm>
            <a:off x="1083953" y="5892045"/>
            <a:ext cx="5591077" cy="738148"/>
          </a:xfrm>
          <a:prstGeom prst="rect">
            <a:avLst/>
          </a:prstGeom>
        </p:spPr>
      </p:pic>
      <p:pic>
        <p:nvPicPr>
          <p:cNvPr id="15" name="Picture 14"/>
          <p:cNvPicPr>
            <a:picLocks noChangeAspect="1"/>
          </p:cNvPicPr>
          <p:nvPr/>
        </p:nvPicPr>
        <p:blipFill>
          <a:blip r:embed="rId6"/>
          <a:stretch>
            <a:fillRect/>
          </a:stretch>
        </p:blipFill>
        <p:spPr>
          <a:xfrm>
            <a:off x="978793" y="8910724"/>
            <a:ext cx="5801396" cy="788539"/>
          </a:xfrm>
          <a:prstGeom prst="rect">
            <a:avLst/>
          </a:prstGeom>
        </p:spPr>
      </p:pic>
    </p:spTree>
    <p:extLst>
      <p:ext uri="{BB962C8B-B14F-4D97-AF65-F5344CB8AC3E}">
        <p14:creationId xmlns:p14="http://schemas.microsoft.com/office/powerpoint/2010/main" val="2427825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369245"/>
          </a:xfrm>
        </p:spPr>
        <p:txBody>
          <a:bodyPr>
            <a:normAutofit/>
          </a:bodyPr>
          <a:lstStyle/>
          <a:p>
            <a:r>
              <a:rPr lang="en-US" sz="1400" dirty="0" smtClean="0"/>
              <a:t>Run “sudo </a:t>
            </a:r>
            <a:r>
              <a:rPr lang="en-US" sz="1400" dirty="0" err="1"/>
              <a:t>l</a:t>
            </a:r>
            <a:r>
              <a:rPr lang="en-US" sz="1400" dirty="0" err="1" smtClean="0"/>
              <a:t>vdisplay</a:t>
            </a:r>
            <a:r>
              <a:rPr lang="en-US" sz="1400" dirty="0" smtClean="0"/>
              <a:t>” to list the logical volumes. You should now see /dev/</a:t>
            </a:r>
            <a:r>
              <a:rPr lang="en-US" sz="1400" dirty="0" err="1" smtClean="0"/>
              <a:t>nsm</a:t>
            </a:r>
            <a:r>
              <a:rPr lang="en-US" sz="1400" dirty="0" smtClean="0"/>
              <a:t>/</a:t>
            </a:r>
            <a:r>
              <a:rPr lang="en-US" sz="1400" dirty="0" err="1" smtClean="0"/>
              <a:t>nsm</a:t>
            </a: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Run “sudo </a:t>
            </a:r>
            <a:r>
              <a:rPr lang="en-US" sz="1400" dirty="0" err="1" smtClean="0"/>
              <a:t>lvscan</a:t>
            </a:r>
            <a:r>
              <a:rPr lang="en-US" sz="1400" dirty="0" smtClean="0"/>
              <a:t>”</a:t>
            </a:r>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Run “sudo </a:t>
            </a:r>
            <a:r>
              <a:rPr lang="en-US" sz="1400" dirty="0" err="1" smtClean="0"/>
              <a:t>mkfs.xfs</a:t>
            </a:r>
            <a:r>
              <a:rPr lang="en-US" sz="1400" dirty="0" smtClean="0"/>
              <a:t> -f /dev/</a:t>
            </a:r>
            <a:r>
              <a:rPr lang="en-US" sz="1400" dirty="0" err="1" smtClean="0"/>
              <a:t>nsm</a:t>
            </a:r>
            <a:r>
              <a:rPr lang="en-US" sz="1400" dirty="0" smtClean="0"/>
              <a:t>/</a:t>
            </a:r>
            <a:r>
              <a:rPr lang="en-US" sz="1400" dirty="0" err="1" smtClean="0"/>
              <a:t>nsm</a:t>
            </a:r>
            <a:r>
              <a:rPr lang="en-US" sz="1400" dirty="0" smtClean="0"/>
              <a:t>” to format the new logical volume as </a:t>
            </a:r>
            <a:r>
              <a:rPr lang="en-US" sz="1400" dirty="0" err="1" smtClean="0"/>
              <a:t>xfs</a:t>
            </a: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r>
              <a:rPr lang="en-US" sz="1400" dirty="0" smtClean="0"/>
              <a:t>Elevate your shell to root by running “sudo </a:t>
            </a:r>
            <a:r>
              <a:rPr lang="en-US" sz="1400" dirty="0" err="1" smtClean="0"/>
              <a:t>su</a:t>
            </a:r>
            <a:r>
              <a:rPr lang="en-US" sz="1400" dirty="0" smtClean="0"/>
              <a:t>”</a:t>
            </a:r>
          </a:p>
          <a:p>
            <a:r>
              <a:rPr lang="en-US" sz="1400" dirty="0"/>
              <a:t>R</a:t>
            </a:r>
            <a:r>
              <a:rPr lang="en-US" sz="1400" dirty="0" smtClean="0"/>
              <a:t>un “</a:t>
            </a:r>
            <a:r>
              <a:rPr lang="sv-SE" sz="1400" dirty="0"/>
              <a:t>docker stop $(docker ps -aq</a:t>
            </a:r>
            <a:r>
              <a:rPr lang="sv-SE" sz="1400" dirty="0" smtClean="0"/>
              <a:t>)”. This will stop all docker containers that are currently running.</a:t>
            </a: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2" name="Picture 1"/>
          <p:cNvPicPr>
            <a:picLocks noChangeAspect="1"/>
          </p:cNvPicPr>
          <p:nvPr/>
        </p:nvPicPr>
        <p:blipFill>
          <a:blip r:embed="rId2"/>
          <a:stretch>
            <a:fillRect/>
          </a:stretch>
        </p:blipFill>
        <p:spPr>
          <a:xfrm>
            <a:off x="1562066" y="833505"/>
            <a:ext cx="4648267" cy="2666229"/>
          </a:xfrm>
          <a:prstGeom prst="rect">
            <a:avLst/>
          </a:prstGeom>
        </p:spPr>
      </p:pic>
      <p:pic>
        <p:nvPicPr>
          <p:cNvPr id="4" name="Picture 3"/>
          <p:cNvPicPr>
            <a:picLocks noChangeAspect="1"/>
          </p:cNvPicPr>
          <p:nvPr/>
        </p:nvPicPr>
        <p:blipFill>
          <a:blip r:embed="rId3"/>
          <a:stretch>
            <a:fillRect/>
          </a:stretch>
        </p:blipFill>
        <p:spPr>
          <a:xfrm>
            <a:off x="1685270" y="4170321"/>
            <a:ext cx="4401859" cy="670155"/>
          </a:xfrm>
          <a:prstGeom prst="rect">
            <a:avLst/>
          </a:prstGeom>
        </p:spPr>
      </p:pic>
      <p:pic>
        <p:nvPicPr>
          <p:cNvPr id="6" name="Picture 5"/>
          <p:cNvPicPr>
            <a:picLocks noChangeAspect="1"/>
          </p:cNvPicPr>
          <p:nvPr/>
        </p:nvPicPr>
        <p:blipFill>
          <a:blip r:embed="rId4"/>
          <a:stretch>
            <a:fillRect/>
          </a:stretch>
        </p:blipFill>
        <p:spPr>
          <a:xfrm>
            <a:off x="1252973" y="5408031"/>
            <a:ext cx="5266454" cy="1638305"/>
          </a:xfrm>
          <a:prstGeom prst="rect">
            <a:avLst/>
          </a:prstGeom>
        </p:spPr>
      </p:pic>
      <p:pic>
        <p:nvPicPr>
          <p:cNvPr id="7" name="Picture 6"/>
          <p:cNvPicPr>
            <a:picLocks noChangeAspect="1"/>
          </p:cNvPicPr>
          <p:nvPr/>
        </p:nvPicPr>
        <p:blipFill>
          <a:blip r:embed="rId5"/>
          <a:stretch>
            <a:fillRect/>
          </a:stretch>
        </p:blipFill>
        <p:spPr>
          <a:xfrm>
            <a:off x="1777351" y="8155064"/>
            <a:ext cx="4255797" cy="907807"/>
          </a:xfrm>
          <a:prstGeom prst="rect">
            <a:avLst/>
          </a:prstGeom>
        </p:spPr>
      </p:pic>
    </p:spTree>
    <p:extLst>
      <p:ext uri="{BB962C8B-B14F-4D97-AF65-F5344CB8AC3E}">
        <p14:creationId xmlns:p14="http://schemas.microsoft.com/office/powerpoint/2010/main" val="2823026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369245"/>
          </a:xfrm>
        </p:spPr>
        <p:txBody>
          <a:bodyPr>
            <a:normAutofit/>
          </a:bodyPr>
          <a:lstStyle/>
          <a:p>
            <a:r>
              <a:rPr lang="en-US" sz="1400" dirty="0" smtClean="0"/>
              <a:t>Run “mount /dev/</a:t>
            </a:r>
            <a:r>
              <a:rPr lang="en-US" sz="1400" dirty="0" err="1" smtClean="0"/>
              <a:t>nsm</a:t>
            </a:r>
            <a:r>
              <a:rPr lang="en-US" sz="1400" dirty="0" smtClean="0"/>
              <a:t>/</a:t>
            </a:r>
            <a:r>
              <a:rPr lang="en-US" sz="1400" dirty="0" err="1" smtClean="0"/>
              <a:t>nsm</a:t>
            </a:r>
            <a:r>
              <a:rPr lang="en-US" sz="1400" dirty="0" smtClean="0"/>
              <a:t> /</a:t>
            </a:r>
            <a:r>
              <a:rPr lang="en-US" sz="1400" dirty="0" err="1" smtClean="0"/>
              <a:t>mnt</a:t>
            </a:r>
            <a:r>
              <a:rPr lang="en-US" sz="1400" dirty="0" smtClean="0"/>
              <a:t>” to mount the </a:t>
            </a:r>
            <a:r>
              <a:rPr lang="en-US" sz="1400" dirty="0" err="1" smtClean="0"/>
              <a:t>nsm</a:t>
            </a:r>
            <a:r>
              <a:rPr lang="en-US" sz="1400" dirty="0" smtClean="0"/>
              <a:t> volume in the /</a:t>
            </a:r>
            <a:r>
              <a:rPr lang="en-US" sz="1400" dirty="0" err="1" smtClean="0"/>
              <a:t>mnt</a:t>
            </a:r>
            <a:r>
              <a:rPr lang="en-US" sz="1400" dirty="0" smtClean="0"/>
              <a:t> directory</a:t>
            </a:r>
          </a:p>
          <a:p>
            <a:r>
              <a:rPr lang="en-US" sz="1400" dirty="0" smtClean="0"/>
              <a:t>Run “</a:t>
            </a:r>
            <a:r>
              <a:rPr lang="en-US" sz="1400" dirty="0" err="1" smtClean="0"/>
              <a:t>cp</a:t>
            </a:r>
            <a:r>
              <a:rPr lang="en-US" sz="1400" dirty="0" smtClean="0"/>
              <a:t> -</a:t>
            </a:r>
            <a:r>
              <a:rPr lang="en-US" sz="1400" dirty="0" err="1" smtClean="0"/>
              <a:t>av</a:t>
            </a:r>
            <a:r>
              <a:rPr lang="en-US" sz="1400" dirty="0" smtClean="0"/>
              <a:t> /</a:t>
            </a:r>
            <a:r>
              <a:rPr lang="en-US" sz="1400" dirty="0" err="1" smtClean="0"/>
              <a:t>nsm</a:t>
            </a:r>
            <a:r>
              <a:rPr lang="en-US" sz="1400" dirty="0" smtClean="0"/>
              <a:t>/* /</a:t>
            </a:r>
            <a:r>
              <a:rPr lang="en-US" sz="1400" dirty="0" err="1" smtClean="0"/>
              <a:t>mnt</a:t>
            </a:r>
            <a:r>
              <a:rPr lang="en-US" sz="1400" dirty="0" smtClean="0"/>
              <a:t>” to copy all files from the /</a:t>
            </a:r>
            <a:r>
              <a:rPr lang="en-US" sz="1400" dirty="0" err="1" smtClean="0"/>
              <a:t>nsm</a:t>
            </a:r>
            <a:r>
              <a:rPr lang="en-US" sz="1400" dirty="0" smtClean="0"/>
              <a:t> directory (currently located in a system LV) to the /</a:t>
            </a:r>
            <a:r>
              <a:rPr lang="en-US" sz="1400" dirty="0" err="1" smtClean="0"/>
              <a:t>mnt</a:t>
            </a:r>
            <a:r>
              <a:rPr lang="en-US" sz="1400" dirty="0" smtClean="0"/>
              <a:t> directory (currently located in the </a:t>
            </a:r>
            <a:r>
              <a:rPr lang="en-US" sz="1400" dirty="0" err="1" smtClean="0"/>
              <a:t>nsm</a:t>
            </a:r>
            <a:r>
              <a:rPr lang="en-US" sz="1400" dirty="0" smtClean="0"/>
              <a:t> LV)</a:t>
            </a:r>
          </a:p>
          <a:p>
            <a:r>
              <a:rPr lang="en-US" sz="1400" dirty="0" smtClean="0"/>
              <a:t>Edit the /</a:t>
            </a:r>
            <a:r>
              <a:rPr lang="en-US" sz="1400" dirty="0" err="1" smtClean="0"/>
              <a:t>etc</a:t>
            </a:r>
            <a:r>
              <a:rPr lang="en-US" sz="1400" dirty="0" smtClean="0"/>
              <a:t>/</a:t>
            </a:r>
            <a:r>
              <a:rPr lang="en-US" sz="1400" dirty="0" err="1" smtClean="0"/>
              <a:t>fstab</a:t>
            </a:r>
            <a:r>
              <a:rPr lang="en-US" sz="1400" dirty="0" smtClean="0"/>
              <a:t> file and change </a:t>
            </a:r>
            <a:r>
              <a:rPr lang="en-US" sz="1400" dirty="0"/>
              <a:t>the “/</a:t>
            </a:r>
            <a:r>
              <a:rPr lang="en-US" sz="1400" dirty="0" smtClean="0"/>
              <a:t>dev/mapper/system-</a:t>
            </a:r>
            <a:r>
              <a:rPr lang="en-US" sz="1400" dirty="0" err="1" smtClean="0"/>
              <a:t>nsm</a:t>
            </a:r>
            <a:r>
              <a:rPr lang="en-US" sz="1400" dirty="0" smtClean="0"/>
              <a:t>” path to “/dev/</a:t>
            </a:r>
            <a:r>
              <a:rPr lang="en-US" sz="1400" dirty="0" err="1" smtClean="0"/>
              <a:t>nsm</a:t>
            </a:r>
            <a:r>
              <a:rPr lang="en-US" sz="1400" dirty="0" smtClean="0"/>
              <a:t>/</a:t>
            </a:r>
            <a:r>
              <a:rPr lang="en-US" sz="1400" dirty="0" err="1" smtClean="0"/>
              <a:t>nsm</a:t>
            </a:r>
            <a:r>
              <a:rPr lang="en-US" sz="1400" dirty="0" smtClean="0"/>
              <a:t>”</a:t>
            </a:r>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r>
              <a:rPr lang="en-US" sz="1400" dirty="0" smtClean="0"/>
              <a:t>Reboot the sensor</a:t>
            </a:r>
          </a:p>
          <a:p>
            <a:r>
              <a:rPr lang="en-US" sz="1400" dirty="0" smtClean="0"/>
              <a:t>Wait for the sensor to power back on and all SO services to start. If there are any errors, have fun googling, or running on only one 3.4T hard drive, or using a hypervisor to make a virtual sensor while dealing with the headache of making promiscuous </a:t>
            </a:r>
            <a:r>
              <a:rPr lang="en-US" sz="1400" dirty="0" err="1" smtClean="0"/>
              <a:t>vswitches</a:t>
            </a:r>
            <a:r>
              <a:rPr lang="en-US" sz="1400" dirty="0" smtClean="0"/>
              <a:t>, or quitting to start our new jobs at Walmart.</a:t>
            </a: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8" name="Picture 7"/>
          <p:cNvPicPr>
            <a:picLocks noChangeAspect="1"/>
          </p:cNvPicPr>
          <p:nvPr/>
        </p:nvPicPr>
        <p:blipFill>
          <a:blip r:embed="rId2"/>
          <a:stretch>
            <a:fillRect/>
          </a:stretch>
        </p:blipFill>
        <p:spPr>
          <a:xfrm>
            <a:off x="508001" y="1798278"/>
            <a:ext cx="6794500" cy="1788352"/>
          </a:xfrm>
          <a:prstGeom prst="rect">
            <a:avLst/>
          </a:prstGeom>
        </p:spPr>
      </p:pic>
    </p:spTree>
    <p:extLst>
      <p:ext uri="{BB962C8B-B14F-4D97-AF65-F5344CB8AC3E}">
        <p14:creationId xmlns:p14="http://schemas.microsoft.com/office/powerpoint/2010/main" val="1194863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508000"/>
            <a:ext cx="6794500" cy="9278551"/>
          </a:xfrm>
        </p:spPr>
        <p:txBody>
          <a:bodyPr>
            <a:normAutofit/>
          </a:bodyPr>
          <a:lstStyle/>
          <a:p>
            <a:pPr marL="0" indent="0" algn="ctr">
              <a:buNone/>
            </a:pPr>
            <a:r>
              <a:rPr lang="en-US" sz="2800" dirty="0" smtClean="0"/>
              <a:t>Troubleshooting</a:t>
            </a:r>
          </a:p>
          <a:p>
            <a:r>
              <a:rPr lang="en-US" sz="1400" dirty="0" smtClean="0"/>
              <a:t>If you run into errors during the OS installation process, it is most likely due to old files on the hard drives. </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r>
              <a:rPr lang="en-US" sz="1400" dirty="0" smtClean="0"/>
              <a:t>If you run into issues when using </a:t>
            </a:r>
            <a:r>
              <a:rPr lang="en-US" sz="1400" dirty="0" err="1" smtClean="0"/>
              <a:t>fdisk</a:t>
            </a:r>
            <a:r>
              <a:rPr lang="en-US" sz="1400" dirty="0" smtClean="0"/>
              <a:t> for any one of the disks, other than the errors already documented in the steps, you will have to clean the disk with another utility (</a:t>
            </a:r>
            <a:r>
              <a:rPr lang="en-US" sz="1400" dirty="0" err="1" smtClean="0"/>
              <a:t>gparted</a:t>
            </a:r>
            <a:r>
              <a:rPr lang="en-US" sz="1400" dirty="0" smtClean="0"/>
              <a:t>, </a:t>
            </a:r>
            <a:r>
              <a:rPr lang="en-US" sz="1400" dirty="0" err="1" smtClean="0"/>
              <a:t>diskpart</a:t>
            </a:r>
            <a:r>
              <a:rPr lang="en-US" sz="1400" dirty="0" smtClean="0"/>
              <a:t>, </a:t>
            </a:r>
            <a:r>
              <a:rPr lang="en-US" sz="1400" dirty="0" err="1" smtClean="0"/>
              <a:t>etc</a:t>
            </a: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smtClean="0"/>
          </a:p>
          <a:p>
            <a:pPr marL="0" indent="0">
              <a:buNone/>
            </a:pPr>
            <a:endParaRPr lang="en-US" sz="1400" dirty="0" smtClean="0"/>
          </a:p>
          <a:p>
            <a:pPr marL="0" indent="0">
              <a:buNone/>
            </a:pPr>
            <a:endParaRPr lang="en-US" sz="1060" dirty="0" smtClean="0"/>
          </a:p>
          <a:p>
            <a:pPr marL="0" indent="0">
              <a:buNone/>
            </a:pPr>
            <a:endParaRPr lang="en-US" sz="1600" dirty="0" smtClean="0"/>
          </a:p>
          <a:p>
            <a:pPr marL="0" indent="0">
              <a:buNone/>
            </a:pPr>
            <a:endParaRPr lang="en-US" sz="1600" dirty="0"/>
          </a:p>
        </p:txBody>
      </p:sp>
      <p:pic>
        <p:nvPicPr>
          <p:cNvPr id="4" name="Picture 3"/>
          <p:cNvPicPr>
            <a:picLocks noChangeAspect="1"/>
          </p:cNvPicPr>
          <p:nvPr/>
        </p:nvPicPr>
        <p:blipFill>
          <a:blip r:embed="rId2"/>
          <a:stretch>
            <a:fillRect/>
          </a:stretch>
        </p:blipFill>
        <p:spPr>
          <a:xfrm>
            <a:off x="589913" y="1570085"/>
            <a:ext cx="6609555" cy="5036780"/>
          </a:xfrm>
          <a:prstGeom prst="rect">
            <a:avLst/>
          </a:prstGeom>
        </p:spPr>
      </p:pic>
    </p:spTree>
    <p:extLst>
      <p:ext uri="{BB962C8B-B14F-4D97-AF65-F5344CB8AC3E}">
        <p14:creationId xmlns:p14="http://schemas.microsoft.com/office/powerpoint/2010/main" val="19675400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894</TotalTime>
  <Words>2215</Words>
  <Application>Microsoft Office PowerPoint</Application>
  <PresentationFormat>Custom</PresentationFormat>
  <Paragraphs>764</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Department of Defense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dco_admin</dc:creator>
  <cp:lastModifiedBy>dod_admin</cp:lastModifiedBy>
  <cp:revision>46</cp:revision>
  <dcterms:created xsi:type="dcterms:W3CDTF">2021-02-12T18:22:53Z</dcterms:created>
  <dcterms:modified xsi:type="dcterms:W3CDTF">2021-02-14T22:07:07Z</dcterms:modified>
</cp:coreProperties>
</file>